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diagrams/colors1.xml" ContentType="application/vnd.openxmlformats-officedocument.drawingml.diagramColors+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diagrams/drawing1.xml" ContentType="application/vnd.ms-office.drawingml.diagramDrawing+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diagrams/quickStyle1.xml" ContentType="application/vnd.openxmlformats-officedocument.drawingml.diagramStyle+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diagrams/layout1.xml" ContentType="application/vnd.openxmlformats-officedocument.drawingml.diagram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5" r:id="rId10"/>
    <p:sldId id="266" r:id="rId11"/>
    <p:sldId id="264" r:id="rId12"/>
    <p:sldId id="267" r:id="rId13"/>
    <p:sldId id="268" r:id="rId14"/>
  </p:sldIdLst>
  <p:sldSz cx="9144000" cy="6858000" type="screen4x3"/>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57" d="100"/>
          <a:sy n="57" d="100"/>
        </p:scale>
        <p:origin x="-216" y="31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2E5599A-23B9-4AA5-8EB8-2288A06D19B8}" type="doc">
      <dgm:prSet loTypeId="urn:microsoft.com/office/officeart/2005/8/layout/hList3" loCatId="list" qsTypeId="urn:microsoft.com/office/officeart/2005/8/quickstyle/simple1" qsCatId="simple" csTypeId="urn:microsoft.com/office/officeart/2005/8/colors/accent1_2" csCatId="accent1" phldr="1"/>
      <dgm:spPr/>
      <dgm:t>
        <a:bodyPr/>
        <a:lstStyle/>
        <a:p>
          <a:endParaRPr lang="es-ES"/>
        </a:p>
      </dgm:t>
    </dgm:pt>
    <dgm:pt modelId="{C9C20A99-7A74-466D-A04A-74C67663A146}">
      <dgm:prSet phldrT="[Texto]"/>
      <dgm:spPr/>
      <dgm:t>
        <a:bodyPr/>
        <a:lstStyle/>
        <a:p>
          <a:r>
            <a:rPr lang="es-ES" dirty="0" err="1" smtClean="0"/>
            <a:t>Coevaluación</a:t>
          </a:r>
          <a:endParaRPr lang="es-ES" dirty="0"/>
        </a:p>
      </dgm:t>
    </dgm:pt>
    <dgm:pt modelId="{A54D3168-3079-4778-8503-436261F6EC0D}" type="parTrans" cxnId="{9DF6A4C1-C2F7-4BAE-95D5-81EEFA526F2F}">
      <dgm:prSet/>
      <dgm:spPr/>
      <dgm:t>
        <a:bodyPr/>
        <a:lstStyle/>
        <a:p>
          <a:endParaRPr lang="es-ES"/>
        </a:p>
      </dgm:t>
    </dgm:pt>
    <dgm:pt modelId="{E594EE8F-82C4-45F9-8305-08E56B9AD67E}" type="sibTrans" cxnId="{9DF6A4C1-C2F7-4BAE-95D5-81EEFA526F2F}">
      <dgm:prSet/>
      <dgm:spPr/>
      <dgm:t>
        <a:bodyPr/>
        <a:lstStyle/>
        <a:p>
          <a:endParaRPr lang="es-ES"/>
        </a:p>
      </dgm:t>
    </dgm:pt>
    <dgm:pt modelId="{4E6FB187-E84F-457A-ADBD-C92CDCD85D26}">
      <dgm:prSet phldrT="[Texto]"/>
      <dgm:spPr/>
      <dgm:t>
        <a:bodyPr/>
        <a:lstStyle/>
        <a:p>
          <a:r>
            <a:rPr lang="es-ES" dirty="0" smtClean="0"/>
            <a:t>Es la evaluación que realizan los compañeros sobre otros estudiantes.</a:t>
          </a:r>
          <a:endParaRPr lang="es-ES" dirty="0"/>
        </a:p>
      </dgm:t>
    </dgm:pt>
    <dgm:pt modelId="{0DAC5105-FFED-44E2-9285-354AB340B4F8}" type="parTrans" cxnId="{168EAD6F-D5CC-41B6-99FB-96634CB514CD}">
      <dgm:prSet/>
      <dgm:spPr/>
      <dgm:t>
        <a:bodyPr/>
        <a:lstStyle/>
        <a:p>
          <a:endParaRPr lang="es-ES"/>
        </a:p>
      </dgm:t>
    </dgm:pt>
    <dgm:pt modelId="{CF9C0F46-5434-41CD-B4AD-6970B0ACE8E9}" type="sibTrans" cxnId="{168EAD6F-D5CC-41B6-99FB-96634CB514CD}">
      <dgm:prSet/>
      <dgm:spPr/>
      <dgm:t>
        <a:bodyPr/>
        <a:lstStyle/>
        <a:p>
          <a:endParaRPr lang="es-ES"/>
        </a:p>
      </dgm:t>
    </dgm:pt>
    <dgm:pt modelId="{A341509A-9FF5-4E65-8F69-B0704EB53BE9}">
      <dgm:prSet phldrT="[Texto]"/>
      <dgm:spPr/>
      <dgm:t>
        <a:bodyPr/>
        <a:lstStyle/>
        <a:p>
          <a:r>
            <a:rPr lang="es-ES" dirty="0" smtClean="0"/>
            <a:t>Permite contrastar la autoevaluación y desarrolla la formación en justicia al hacer juicios.</a:t>
          </a:r>
          <a:endParaRPr lang="es-ES" dirty="0"/>
        </a:p>
      </dgm:t>
    </dgm:pt>
    <dgm:pt modelId="{FAF184F9-2B38-4773-AF6C-33650C0AD8BA}" type="parTrans" cxnId="{1DB226C3-96F5-4405-8DF8-DE78797C27BA}">
      <dgm:prSet/>
      <dgm:spPr/>
      <dgm:t>
        <a:bodyPr/>
        <a:lstStyle/>
        <a:p>
          <a:endParaRPr lang="es-ES"/>
        </a:p>
      </dgm:t>
    </dgm:pt>
    <dgm:pt modelId="{1FD9E9F0-6A96-465E-8F0B-2B4D877640AC}" type="sibTrans" cxnId="{1DB226C3-96F5-4405-8DF8-DE78797C27BA}">
      <dgm:prSet/>
      <dgm:spPr/>
      <dgm:t>
        <a:bodyPr/>
        <a:lstStyle/>
        <a:p>
          <a:endParaRPr lang="es-ES"/>
        </a:p>
      </dgm:t>
    </dgm:pt>
    <dgm:pt modelId="{D9F196E9-0AA2-400A-8F43-2C86E83E2C75}">
      <dgm:prSet phldrT="[Texto]"/>
      <dgm:spPr/>
      <dgm:t>
        <a:bodyPr/>
        <a:lstStyle/>
        <a:p>
          <a:r>
            <a:rPr lang="es-ES" dirty="0" smtClean="0"/>
            <a:t>Posibilidad de que los alumnos aumenten las calificaciones de sus compañeros.</a:t>
          </a:r>
          <a:endParaRPr lang="es-ES" dirty="0"/>
        </a:p>
      </dgm:t>
    </dgm:pt>
    <dgm:pt modelId="{C3ACF278-4539-473C-80E2-67B8AD99AE31}" type="parTrans" cxnId="{EB70F709-6201-4A7C-94A1-653179C1EB02}">
      <dgm:prSet/>
      <dgm:spPr/>
      <dgm:t>
        <a:bodyPr/>
        <a:lstStyle/>
        <a:p>
          <a:endParaRPr lang="es-ES"/>
        </a:p>
      </dgm:t>
    </dgm:pt>
    <dgm:pt modelId="{BE274E8E-A160-4AB0-826E-7A1C40F5A604}" type="sibTrans" cxnId="{EB70F709-6201-4A7C-94A1-653179C1EB02}">
      <dgm:prSet/>
      <dgm:spPr/>
      <dgm:t>
        <a:bodyPr/>
        <a:lstStyle/>
        <a:p>
          <a:endParaRPr lang="es-ES"/>
        </a:p>
      </dgm:t>
    </dgm:pt>
    <dgm:pt modelId="{BEA121E0-3400-4185-A185-10E752F4C581}">
      <dgm:prSet/>
      <dgm:spPr/>
      <dgm:t>
        <a:bodyPr/>
        <a:lstStyle/>
        <a:p>
          <a:r>
            <a:rPr lang="es-ES" dirty="0" smtClean="0"/>
            <a:t>No dar peso significativo en la evaluación final hasta no conocer a los alumnos y que entiendan el sentido y responsabilidad.</a:t>
          </a:r>
          <a:endParaRPr lang="es-ES" dirty="0"/>
        </a:p>
      </dgm:t>
    </dgm:pt>
    <dgm:pt modelId="{9DAB5BD1-BB92-4556-9735-ADC81734D540}" type="parTrans" cxnId="{E638DB9D-A7EB-4764-A07A-A7B76EF65AFB}">
      <dgm:prSet/>
      <dgm:spPr/>
      <dgm:t>
        <a:bodyPr/>
        <a:lstStyle/>
        <a:p>
          <a:endParaRPr lang="es-ES"/>
        </a:p>
      </dgm:t>
    </dgm:pt>
    <dgm:pt modelId="{1763A7D2-6F6A-4AAA-B28E-E85C10F571E9}" type="sibTrans" cxnId="{E638DB9D-A7EB-4764-A07A-A7B76EF65AFB}">
      <dgm:prSet/>
      <dgm:spPr/>
      <dgm:t>
        <a:bodyPr/>
        <a:lstStyle/>
        <a:p>
          <a:endParaRPr lang="es-ES"/>
        </a:p>
      </dgm:t>
    </dgm:pt>
    <dgm:pt modelId="{F9E7F064-8157-4949-B52B-4030D78794EF}" type="pres">
      <dgm:prSet presAssocID="{B2E5599A-23B9-4AA5-8EB8-2288A06D19B8}" presName="composite" presStyleCnt="0">
        <dgm:presLayoutVars>
          <dgm:chMax val="1"/>
          <dgm:dir/>
          <dgm:resizeHandles val="exact"/>
        </dgm:presLayoutVars>
      </dgm:prSet>
      <dgm:spPr/>
      <dgm:t>
        <a:bodyPr/>
        <a:lstStyle/>
        <a:p>
          <a:endParaRPr lang="es-ES"/>
        </a:p>
      </dgm:t>
    </dgm:pt>
    <dgm:pt modelId="{14D912D5-9B42-477A-BFC6-109BB90D3004}" type="pres">
      <dgm:prSet presAssocID="{C9C20A99-7A74-466D-A04A-74C67663A146}" presName="roof" presStyleLbl="dkBgShp" presStyleIdx="0" presStyleCnt="2" custScaleY="62804"/>
      <dgm:spPr/>
      <dgm:t>
        <a:bodyPr/>
        <a:lstStyle/>
        <a:p>
          <a:endParaRPr lang="es-ES"/>
        </a:p>
      </dgm:t>
    </dgm:pt>
    <dgm:pt modelId="{0D467582-6549-43B1-96BD-07611CEC5E42}" type="pres">
      <dgm:prSet presAssocID="{C9C20A99-7A74-466D-A04A-74C67663A146}" presName="pillars" presStyleCnt="0"/>
      <dgm:spPr/>
    </dgm:pt>
    <dgm:pt modelId="{6DA5DBA8-6E2A-45BA-9F57-6BF357152BA9}" type="pres">
      <dgm:prSet presAssocID="{C9C20A99-7A74-466D-A04A-74C67663A146}" presName="pillar1" presStyleLbl="node1" presStyleIdx="0" presStyleCnt="4">
        <dgm:presLayoutVars>
          <dgm:bulletEnabled val="1"/>
        </dgm:presLayoutVars>
      </dgm:prSet>
      <dgm:spPr/>
      <dgm:t>
        <a:bodyPr/>
        <a:lstStyle/>
        <a:p>
          <a:endParaRPr lang="es-ES"/>
        </a:p>
      </dgm:t>
    </dgm:pt>
    <dgm:pt modelId="{6B3E58CB-2D58-4EE1-9F63-6FA512F2698C}" type="pres">
      <dgm:prSet presAssocID="{A341509A-9FF5-4E65-8F69-B0704EB53BE9}" presName="pillarX" presStyleLbl="node1" presStyleIdx="1" presStyleCnt="4">
        <dgm:presLayoutVars>
          <dgm:bulletEnabled val="1"/>
        </dgm:presLayoutVars>
      </dgm:prSet>
      <dgm:spPr/>
      <dgm:t>
        <a:bodyPr/>
        <a:lstStyle/>
        <a:p>
          <a:endParaRPr lang="es-ES"/>
        </a:p>
      </dgm:t>
    </dgm:pt>
    <dgm:pt modelId="{4BB6C45F-52DC-4E85-8A30-106F20F8B213}" type="pres">
      <dgm:prSet presAssocID="{D9F196E9-0AA2-400A-8F43-2C86E83E2C75}" presName="pillarX" presStyleLbl="node1" presStyleIdx="2" presStyleCnt="4">
        <dgm:presLayoutVars>
          <dgm:bulletEnabled val="1"/>
        </dgm:presLayoutVars>
      </dgm:prSet>
      <dgm:spPr/>
      <dgm:t>
        <a:bodyPr/>
        <a:lstStyle/>
        <a:p>
          <a:endParaRPr lang="es-ES"/>
        </a:p>
      </dgm:t>
    </dgm:pt>
    <dgm:pt modelId="{2F289AD1-72A4-4E57-9D77-0F5400D954A7}" type="pres">
      <dgm:prSet presAssocID="{BEA121E0-3400-4185-A185-10E752F4C581}" presName="pillarX" presStyleLbl="node1" presStyleIdx="3" presStyleCnt="4">
        <dgm:presLayoutVars>
          <dgm:bulletEnabled val="1"/>
        </dgm:presLayoutVars>
      </dgm:prSet>
      <dgm:spPr/>
      <dgm:t>
        <a:bodyPr/>
        <a:lstStyle/>
        <a:p>
          <a:endParaRPr lang="es-ES"/>
        </a:p>
      </dgm:t>
    </dgm:pt>
    <dgm:pt modelId="{86AA78D0-130D-4FE4-8F23-EB2FDE271BA4}" type="pres">
      <dgm:prSet presAssocID="{C9C20A99-7A74-466D-A04A-74C67663A146}" presName="base" presStyleLbl="dkBgShp" presStyleIdx="1" presStyleCnt="2"/>
      <dgm:spPr/>
    </dgm:pt>
  </dgm:ptLst>
  <dgm:cxnLst>
    <dgm:cxn modelId="{E9DC1A2E-A139-4A96-AAF7-6F7C3367FD0E}" type="presOf" srcId="{A341509A-9FF5-4E65-8F69-B0704EB53BE9}" destId="{6B3E58CB-2D58-4EE1-9F63-6FA512F2698C}" srcOrd="0" destOrd="0" presId="urn:microsoft.com/office/officeart/2005/8/layout/hList3"/>
    <dgm:cxn modelId="{1DB226C3-96F5-4405-8DF8-DE78797C27BA}" srcId="{C9C20A99-7A74-466D-A04A-74C67663A146}" destId="{A341509A-9FF5-4E65-8F69-B0704EB53BE9}" srcOrd="1" destOrd="0" parTransId="{FAF184F9-2B38-4773-AF6C-33650C0AD8BA}" sibTransId="{1FD9E9F0-6A96-465E-8F0B-2B4D877640AC}"/>
    <dgm:cxn modelId="{EB70F709-6201-4A7C-94A1-653179C1EB02}" srcId="{C9C20A99-7A74-466D-A04A-74C67663A146}" destId="{D9F196E9-0AA2-400A-8F43-2C86E83E2C75}" srcOrd="2" destOrd="0" parTransId="{C3ACF278-4539-473C-80E2-67B8AD99AE31}" sibTransId="{BE274E8E-A160-4AB0-826E-7A1C40F5A604}"/>
    <dgm:cxn modelId="{E638DB9D-A7EB-4764-A07A-A7B76EF65AFB}" srcId="{C9C20A99-7A74-466D-A04A-74C67663A146}" destId="{BEA121E0-3400-4185-A185-10E752F4C581}" srcOrd="3" destOrd="0" parTransId="{9DAB5BD1-BB92-4556-9735-ADC81734D540}" sibTransId="{1763A7D2-6F6A-4AAA-B28E-E85C10F571E9}"/>
    <dgm:cxn modelId="{A264B43B-51CB-4087-92C1-EAAB6310EE5A}" type="presOf" srcId="{B2E5599A-23B9-4AA5-8EB8-2288A06D19B8}" destId="{F9E7F064-8157-4949-B52B-4030D78794EF}" srcOrd="0" destOrd="0" presId="urn:microsoft.com/office/officeart/2005/8/layout/hList3"/>
    <dgm:cxn modelId="{9DF6A4C1-C2F7-4BAE-95D5-81EEFA526F2F}" srcId="{B2E5599A-23B9-4AA5-8EB8-2288A06D19B8}" destId="{C9C20A99-7A74-466D-A04A-74C67663A146}" srcOrd="0" destOrd="0" parTransId="{A54D3168-3079-4778-8503-436261F6EC0D}" sibTransId="{E594EE8F-82C4-45F9-8305-08E56B9AD67E}"/>
    <dgm:cxn modelId="{4ECCADDE-34F3-44EB-BF3B-9BDBFEC18949}" type="presOf" srcId="{4E6FB187-E84F-457A-ADBD-C92CDCD85D26}" destId="{6DA5DBA8-6E2A-45BA-9F57-6BF357152BA9}" srcOrd="0" destOrd="0" presId="urn:microsoft.com/office/officeart/2005/8/layout/hList3"/>
    <dgm:cxn modelId="{4A157929-A2A5-43EB-9D12-284A8819CE1B}" type="presOf" srcId="{BEA121E0-3400-4185-A185-10E752F4C581}" destId="{2F289AD1-72A4-4E57-9D77-0F5400D954A7}" srcOrd="0" destOrd="0" presId="urn:microsoft.com/office/officeart/2005/8/layout/hList3"/>
    <dgm:cxn modelId="{168EAD6F-D5CC-41B6-99FB-96634CB514CD}" srcId="{C9C20A99-7A74-466D-A04A-74C67663A146}" destId="{4E6FB187-E84F-457A-ADBD-C92CDCD85D26}" srcOrd="0" destOrd="0" parTransId="{0DAC5105-FFED-44E2-9285-354AB340B4F8}" sibTransId="{CF9C0F46-5434-41CD-B4AD-6970B0ACE8E9}"/>
    <dgm:cxn modelId="{C13925BE-5D49-4887-9E6D-FBCCE6C5F28A}" type="presOf" srcId="{C9C20A99-7A74-466D-A04A-74C67663A146}" destId="{14D912D5-9B42-477A-BFC6-109BB90D3004}" srcOrd="0" destOrd="0" presId="urn:microsoft.com/office/officeart/2005/8/layout/hList3"/>
    <dgm:cxn modelId="{EC3ABA5B-9BF3-4BF9-84F0-C1AB14E674A5}" type="presOf" srcId="{D9F196E9-0AA2-400A-8F43-2C86E83E2C75}" destId="{4BB6C45F-52DC-4E85-8A30-106F20F8B213}" srcOrd="0" destOrd="0" presId="urn:microsoft.com/office/officeart/2005/8/layout/hList3"/>
    <dgm:cxn modelId="{B5085A42-253C-4142-A394-E6B909F58FA9}" type="presParOf" srcId="{F9E7F064-8157-4949-B52B-4030D78794EF}" destId="{14D912D5-9B42-477A-BFC6-109BB90D3004}" srcOrd="0" destOrd="0" presId="urn:microsoft.com/office/officeart/2005/8/layout/hList3"/>
    <dgm:cxn modelId="{85AE3F2A-1424-493B-A0C0-A05DCD2245D1}" type="presParOf" srcId="{F9E7F064-8157-4949-B52B-4030D78794EF}" destId="{0D467582-6549-43B1-96BD-07611CEC5E42}" srcOrd="1" destOrd="0" presId="urn:microsoft.com/office/officeart/2005/8/layout/hList3"/>
    <dgm:cxn modelId="{01467ABD-130B-4F3C-B843-5E5D729E9D69}" type="presParOf" srcId="{0D467582-6549-43B1-96BD-07611CEC5E42}" destId="{6DA5DBA8-6E2A-45BA-9F57-6BF357152BA9}" srcOrd="0" destOrd="0" presId="urn:microsoft.com/office/officeart/2005/8/layout/hList3"/>
    <dgm:cxn modelId="{C64F85F0-3C0F-421B-99ED-F9BAB4C45F91}" type="presParOf" srcId="{0D467582-6549-43B1-96BD-07611CEC5E42}" destId="{6B3E58CB-2D58-4EE1-9F63-6FA512F2698C}" srcOrd="1" destOrd="0" presId="urn:microsoft.com/office/officeart/2005/8/layout/hList3"/>
    <dgm:cxn modelId="{BC637C1B-6B35-48A8-9A21-249D3B68EE76}" type="presParOf" srcId="{0D467582-6549-43B1-96BD-07611CEC5E42}" destId="{4BB6C45F-52DC-4E85-8A30-106F20F8B213}" srcOrd="2" destOrd="0" presId="urn:microsoft.com/office/officeart/2005/8/layout/hList3"/>
    <dgm:cxn modelId="{60F01467-2B2A-4197-A49E-3688D92D7C13}" type="presParOf" srcId="{0D467582-6549-43B1-96BD-07611CEC5E42}" destId="{2F289AD1-72A4-4E57-9D77-0F5400D954A7}" srcOrd="3" destOrd="0" presId="urn:microsoft.com/office/officeart/2005/8/layout/hList3"/>
    <dgm:cxn modelId="{F7D66456-4C7E-4F09-A93C-C6E2C609266E}" type="presParOf" srcId="{F9E7F064-8157-4949-B52B-4030D78794EF}" destId="{86AA78D0-130D-4FE4-8F23-EB2FDE271BA4}" srcOrd="2" destOrd="0" presId="urn:microsoft.com/office/officeart/2005/8/layout/hList3"/>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14D912D5-9B42-477A-BFC6-109BB90D3004}">
      <dsp:nvSpPr>
        <dsp:cNvPr id="0" name=""/>
        <dsp:cNvSpPr/>
      </dsp:nvSpPr>
      <dsp:spPr>
        <a:xfrm>
          <a:off x="0" y="156291"/>
          <a:ext cx="8229600" cy="1055566"/>
        </a:xfrm>
        <a:prstGeom prst="rect">
          <a:avLst/>
        </a:prstGeom>
        <a:solidFill>
          <a:schemeClr val="accent1">
            <a:shade val="8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156210" tIns="156210" rIns="156210" bIns="156210" numCol="1" spcCol="1270" anchor="ctr" anchorCtr="0">
          <a:noAutofit/>
        </a:bodyPr>
        <a:lstStyle/>
        <a:p>
          <a:pPr lvl="0" algn="ctr" defTabSz="1822450">
            <a:lnSpc>
              <a:spcPct val="90000"/>
            </a:lnSpc>
            <a:spcBef>
              <a:spcPct val="0"/>
            </a:spcBef>
            <a:spcAft>
              <a:spcPct val="35000"/>
            </a:spcAft>
          </a:pPr>
          <a:r>
            <a:rPr lang="es-ES" sz="4100" kern="1200" dirty="0" err="1" smtClean="0"/>
            <a:t>Coevaluación</a:t>
          </a:r>
          <a:endParaRPr lang="es-ES" sz="4100" kern="1200" dirty="0"/>
        </a:p>
      </dsp:txBody>
      <dsp:txXfrm>
        <a:off x="0" y="156291"/>
        <a:ext cx="8229600" cy="1055566"/>
      </dsp:txXfrm>
    </dsp:sp>
    <dsp:sp modelId="{6DA5DBA8-6E2A-45BA-9F57-6BF357152BA9}">
      <dsp:nvSpPr>
        <dsp:cNvPr id="0" name=""/>
        <dsp:cNvSpPr/>
      </dsp:nvSpPr>
      <dsp:spPr>
        <a:xfrm>
          <a:off x="0" y="1524439"/>
          <a:ext cx="2057399" cy="3529534"/>
        </a:xfrm>
        <a:prstGeom prst="rect">
          <a:avLst/>
        </a:prstGeom>
        <a:solidFill>
          <a:schemeClr val="accent1">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s-ES" sz="1800" kern="1200" dirty="0" smtClean="0"/>
            <a:t>Es la evaluación que realizan los compañeros sobre otros estudiantes.</a:t>
          </a:r>
          <a:endParaRPr lang="es-ES" sz="1800" kern="1200" dirty="0"/>
        </a:p>
      </dsp:txBody>
      <dsp:txXfrm>
        <a:off x="0" y="1524439"/>
        <a:ext cx="2057399" cy="3529534"/>
      </dsp:txXfrm>
    </dsp:sp>
    <dsp:sp modelId="{6B3E58CB-2D58-4EE1-9F63-6FA512F2698C}">
      <dsp:nvSpPr>
        <dsp:cNvPr id="0" name=""/>
        <dsp:cNvSpPr/>
      </dsp:nvSpPr>
      <dsp:spPr>
        <a:xfrm>
          <a:off x="2057400" y="1524439"/>
          <a:ext cx="2057399" cy="3529534"/>
        </a:xfrm>
        <a:prstGeom prst="rect">
          <a:avLst/>
        </a:prstGeom>
        <a:solidFill>
          <a:schemeClr val="accent1">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s-ES" sz="1800" kern="1200" dirty="0" smtClean="0"/>
            <a:t>Permite contrastar la autoevaluación y desarrolla la formación en justicia al hacer juicios.</a:t>
          </a:r>
          <a:endParaRPr lang="es-ES" sz="1800" kern="1200" dirty="0"/>
        </a:p>
      </dsp:txBody>
      <dsp:txXfrm>
        <a:off x="2057400" y="1524439"/>
        <a:ext cx="2057399" cy="3529534"/>
      </dsp:txXfrm>
    </dsp:sp>
    <dsp:sp modelId="{4BB6C45F-52DC-4E85-8A30-106F20F8B213}">
      <dsp:nvSpPr>
        <dsp:cNvPr id="0" name=""/>
        <dsp:cNvSpPr/>
      </dsp:nvSpPr>
      <dsp:spPr>
        <a:xfrm>
          <a:off x="4114800" y="1524439"/>
          <a:ext cx="2057399" cy="3529534"/>
        </a:xfrm>
        <a:prstGeom prst="rect">
          <a:avLst/>
        </a:prstGeom>
        <a:solidFill>
          <a:schemeClr val="accent1">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s-ES" sz="1800" kern="1200" dirty="0" smtClean="0"/>
            <a:t>Posibilidad de que los alumnos aumenten las calificaciones de sus compañeros.</a:t>
          </a:r>
          <a:endParaRPr lang="es-ES" sz="1800" kern="1200" dirty="0"/>
        </a:p>
      </dsp:txBody>
      <dsp:txXfrm>
        <a:off x="4114800" y="1524439"/>
        <a:ext cx="2057399" cy="3529534"/>
      </dsp:txXfrm>
    </dsp:sp>
    <dsp:sp modelId="{2F289AD1-72A4-4E57-9D77-0F5400D954A7}">
      <dsp:nvSpPr>
        <dsp:cNvPr id="0" name=""/>
        <dsp:cNvSpPr/>
      </dsp:nvSpPr>
      <dsp:spPr>
        <a:xfrm>
          <a:off x="6172199" y="1524439"/>
          <a:ext cx="2057399" cy="3529534"/>
        </a:xfrm>
        <a:prstGeom prst="rect">
          <a:avLst/>
        </a:prstGeom>
        <a:solidFill>
          <a:schemeClr val="accent1">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s-ES" sz="1800" kern="1200" dirty="0" smtClean="0"/>
            <a:t>No dar peso significativo en la evaluación final hasta no conocer a los alumnos y que entiendan el sentido y responsabilidad.</a:t>
          </a:r>
          <a:endParaRPr lang="es-ES" sz="1800" kern="1200" dirty="0"/>
        </a:p>
      </dsp:txBody>
      <dsp:txXfrm>
        <a:off x="6172199" y="1524439"/>
        <a:ext cx="2057399" cy="3529534"/>
      </dsp:txXfrm>
    </dsp:sp>
    <dsp:sp modelId="{86AA78D0-130D-4FE4-8F23-EB2FDE271BA4}">
      <dsp:nvSpPr>
        <dsp:cNvPr id="0" name=""/>
        <dsp:cNvSpPr/>
      </dsp:nvSpPr>
      <dsp:spPr>
        <a:xfrm>
          <a:off x="0" y="5053974"/>
          <a:ext cx="8229600" cy="392170"/>
        </a:xfrm>
        <a:prstGeom prst="rect">
          <a:avLst/>
        </a:prstGeom>
        <a:solidFill>
          <a:schemeClr val="accent1">
            <a:shade val="8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5/8/layout/hList3">
  <dgm:title val=""/>
  <dgm:desc val=""/>
  <dgm:catLst>
    <dgm:cat type="list" pri="19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1" destId="2" srcOrd="0" destOrd="0"/>
        <dgm:cxn modelId="7" srcId="1" destId="3" srcOrd="1" destOrd="0"/>
        <dgm:cxn modelId="8" srcId="1" destId="4" srcOrd="2" destOrd="0"/>
      </dgm:cxnLst>
      <dgm:bg/>
      <dgm:whole/>
    </dgm:dataModel>
  </dgm:sampData>
  <dgm:styleData>
    <dgm:dataModel>
      <dgm:ptLst>
        <dgm:pt modelId="0" type="doc"/>
        <dgm:pt modelId="1"/>
        <dgm:pt modelId="2"/>
        <dgm:pt modelId="3"/>
      </dgm:ptLst>
      <dgm:cxnLst>
        <dgm:cxn modelId="5" srcId="0" destId="1" srcOrd="0" destOrd="0"/>
        <dgm:cxn modelId="6" srcId="1" destId="2" srcOrd="0" destOrd="0"/>
        <dgm:cxn modelId="7" srcId="1" destId="3" srcOrd="1" destOrd="0"/>
      </dgm:cxnLst>
      <dgm:bg/>
      <dgm:whole/>
    </dgm:dataModel>
  </dgm:styleData>
  <dgm:clrData>
    <dgm:dataModel>
      <dgm:ptLst>
        <dgm:pt modelId="0" type="doc"/>
        <dgm:pt modelId="1"/>
        <dgm:pt modelId="2"/>
        <dgm:pt modelId="3"/>
        <dgm:pt modelId="4"/>
        <dgm:pt modelId="5"/>
      </dgm:ptLst>
      <dgm:cxnLst>
        <dgm:cxn modelId="6" srcId="0" destId="1" srcOrd="0" destOrd="0"/>
        <dgm:cxn modelId="7" srcId="1" destId="2" srcOrd="0" destOrd="0"/>
        <dgm:cxn modelId="8" srcId="1" destId="3" srcOrd="1" destOrd="0"/>
        <dgm:cxn modelId="9" srcId="1" destId="4" srcOrd="2" destOrd="0"/>
        <dgm:cxn modelId="10" srcId="1" destId="5" srcOrd="3" destOrd="0"/>
      </dgm:cxnLst>
      <dgm:bg/>
      <dgm:whole/>
    </dgm:dataModel>
  </dgm:clrData>
  <dgm:layoutNode name="composite">
    <dgm:varLst>
      <dgm:chMax val="1"/>
      <dgm:dir/>
      <dgm:resizeHandles val="exact"/>
    </dgm:varLst>
    <dgm:alg type="composite"/>
    <dgm:shape xmlns:r="http://schemas.openxmlformats.org/officeDocument/2006/relationships" r:blip="">
      <dgm:adjLst/>
    </dgm:shape>
    <dgm:presOf/>
    <dgm:constrLst>
      <dgm:constr type="w" for="ch" forName="roof" refType="w"/>
      <dgm:constr type="h" for="ch" forName="roof" refType="h" fact="0.3"/>
      <dgm:constr type="primFontSz" for="ch" forName="roof" val="65"/>
      <dgm:constr type="w" for="ch" forName="pillars" refType="w"/>
      <dgm:constr type="h" for="ch" forName="pillars" refType="h" fact="0.63"/>
      <dgm:constr type="t" for="ch" forName="pillars" refType="h" fact="0.3"/>
      <dgm:constr type="primFontSz" for="des" forName="pillar1" val="65"/>
      <dgm:constr type="primFontSz" for="des" forName="pillarX" refType="primFontSz" refFor="des" refForName="pillar1" op="equ"/>
      <dgm:constr type="w" for="ch" forName="base" refType="w"/>
      <dgm:constr type="h" for="ch" forName="base" refType="h" fact="0.07"/>
      <dgm:constr type="t" for="ch" forName="base" refType="h" fact="0.93"/>
    </dgm:constrLst>
    <dgm:ruleLst/>
    <dgm:forEach name="Name0" axis="ch" ptType="node" cnt="1">
      <dgm:layoutNode name="roof" styleLbl="dkBgShp">
        <dgm:alg type="tx"/>
        <dgm:shape xmlns:r="http://schemas.openxmlformats.org/officeDocument/2006/relationships" type="rect" r:blip="">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pillars" styleLbl="node1">
        <dgm:choose name="Name1">
          <dgm:if name="Name2" func="var" arg="dir" op="equ" val="norm">
            <dgm:alg type="lin">
              <dgm:param type="linDir" val="fromL"/>
            </dgm:alg>
          </dgm:if>
          <dgm:else name="Name3">
            <dgm:alg type="lin">
              <dgm:param type="linDir" val="fromR"/>
            </dgm:alg>
          </dgm:else>
        </dgm:choose>
        <dgm:shape xmlns:r="http://schemas.openxmlformats.org/officeDocument/2006/relationships" r:blip="">
          <dgm:adjLst/>
        </dgm:shape>
        <dgm:presOf/>
        <dgm:constrLst>
          <dgm:constr type="w" for="ch" forName="pillar1" refType="w"/>
          <dgm:constr type="h" for="ch" forName="pillar1" refType="h"/>
          <dgm:constr type="w" for="ch" forName="pillarX" refType="w"/>
          <dgm:constr type="h" for="ch" forName="pillarX" refType="h"/>
        </dgm:constrLst>
        <dgm:ruleLst/>
        <dgm:layoutNode name="pillar1" styleLbl="node1">
          <dgm:varLst>
            <dgm:bulletEnabled val="1"/>
          </dgm:varLst>
          <dgm:alg type="tx"/>
          <dgm:shape xmlns:r="http://schemas.openxmlformats.org/officeDocument/2006/relationships" type="rect" r:blip="">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ch" ptType="node" st="2">
          <dgm:layoutNode name="pillarX" styleLbl="node1">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dgm:layoutNode>
      <dgm:layoutNode name="base" styleLbl="dkBgShp">
        <dgm:alg type="sp"/>
        <dgm:shape xmlns:r="http://schemas.openxmlformats.org/officeDocument/2006/relationships" type="rect" r:blip="">
          <dgm:adjLst/>
        </dgm:shape>
        <dgm:presOf/>
        <dgm:constrLst/>
        <dgm:ruleLst/>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sp>
        <p:nvSpPr>
          <p:cNvPr id="10" name="9 Triángulo rectángulo"/>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8 Título"/>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s-ES" smtClean="0"/>
              <a:t>Haga clic para modificar el estilo de título del patrón</a:t>
            </a:r>
            <a:endParaRPr kumimoji="0" lang="en-US"/>
          </a:p>
        </p:txBody>
      </p:sp>
      <p:sp>
        <p:nvSpPr>
          <p:cNvPr id="17" name="16 Subtítulo"/>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s-ES" smtClean="0"/>
              <a:t>Haga clic para modificar el estilo de subtítulo del patrón</a:t>
            </a:r>
            <a:endParaRPr kumimoji="0" lang="en-US"/>
          </a:p>
        </p:txBody>
      </p:sp>
      <p:grpSp>
        <p:nvGrpSpPr>
          <p:cNvPr id="2" name="1 Grupo"/>
          <p:cNvGrpSpPr/>
          <p:nvPr/>
        </p:nvGrpSpPr>
        <p:grpSpPr>
          <a:xfrm>
            <a:off x="-3765" y="4953000"/>
            <a:ext cx="9147765" cy="1912088"/>
            <a:chOff x="-3765" y="4832896"/>
            <a:chExt cx="9147765" cy="2032192"/>
          </a:xfrm>
        </p:grpSpPr>
        <p:sp>
          <p:nvSpPr>
            <p:cNvPr id="7" name="6 Forma libre"/>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7 Forma libre"/>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10 Forma libre"/>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11 Conector recto"/>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29 Marcador de fecha"/>
          <p:cNvSpPr>
            <a:spLocks noGrp="1"/>
          </p:cNvSpPr>
          <p:nvPr>
            <p:ph type="dt" sz="half" idx="10"/>
          </p:nvPr>
        </p:nvSpPr>
        <p:spPr/>
        <p:txBody>
          <a:bodyPr/>
          <a:lstStyle>
            <a:lvl1pPr>
              <a:defRPr>
                <a:solidFill>
                  <a:srgbClr val="FFFFFF"/>
                </a:solidFill>
              </a:defRPr>
            </a:lvl1pPr>
            <a:extLst/>
          </a:lstStyle>
          <a:p>
            <a:fld id="{778A478A-29E4-4CCF-B225-79D91B89E546}" type="datetimeFigureOut">
              <a:rPr lang="es-ES" smtClean="0"/>
              <a:pPr/>
              <a:t>04/09/2010</a:t>
            </a:fld>
            <a:endParaRPr lang="es-ES"/>
          </a:p>
        </p:txBody>
      </p:sp>
      <p:sp>
        <p:nvSpPr>
          <p:cNvPr id="19" name="18 Marcador de pie de página"/>
          <p:cNvSpPr>
            <a:spLocks noGrp="1"/>
          </p:cNvSpPr>
          <p:nvPr>
            <p:ph type="ftr" sz="quarter" idx="11"/>
          </p:nvPr>
        </p:nvSpPr>
        <p:spPr/>
        <p:txBody>
          <a:bodyPr/>
          <a:lstStyle>
            <a:lvl1pPr>
              <a:defRPr>
                <a:solidFill>
                  <a:schemeClr val="accent1">
                    <a:tint val="20000"/>
                  </a:schemeClr>
                </a:solidFill>
              </a:defRPr>
            </a:lvl1pPr>
            <a:extLst/>
          </a:lstStyle>
          <a:p>
            <a:endParaRPr lang="es-ES"/>
          </a:p>
        </p:txBody>
      </p:sp>
      <p:sp>
        <p:nvSpPr>
          <p:cNvPr id="27" name="26 Marcador de número de diapositiva"/>
          <p:cNvSpPr>
            <a:spLocks noGrp="1"/>
          </p:cNvSpPr>
          <p:nvPr>
            <p:ph type="sldNum" sz="quarter" idx="12"/>
          </p:nvPr>
        </p:nvSpPr>
        <p:spPr/>
        <p:txBody>
          <a:bodyPr/>
          <a:lstStyle>
            <a:lvl1pPr>
              <a:defRPr>
                <a:solidFill>
                  <a:srgbClr val="FFFFFF"/>
                </a:solidFill>
              </a:defRPr>
            </a:lvl1pPr>
            <a:extLst/>
          </a:lstStyle>
          <a:p>
            <a:fld id="{6F0FA906-F362-40F1-891B-BB12E77BAB40}" type="slidenum">
              <a:rPr lang="es-ES" smtClean="0"/>
              <a:pPr/>
              <a:t>‹Nº›</a:t>
            </a:fld>
            <a:endParaRPr lang="es-E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extLst/>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a:xfrm>
            <a:off x="457200" y="1481329"/>
            <a:ext cx="8229600" cy="4386071"/>
          </a:xfrm>
        </p:spPr>
        <p:txBody>
          <a:bodyPr vert="eaVert"/>
          <a:lstStyle>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extLst/>
          </a:lstStyle>
          <a:p>
            <a:fld id="{778A478A-29E4-4CCF-B225-79D91B89E546}" type="datetimeFigureOut">
              <a:rPr lang="es-ES" smtClean="0"/>
              <a:pPr/>
              <a:t>04/09/2010</a:t>
            </a:fld>
            <a:endParaRPr lang="es-ES"/>
          </a:p>
        </p:txBody>
      </p:sp>
      <p:sp>
        <p:nvSpPr>
          <p:cNvPr id="5" name="4 Marcador de pie de página"/>
          <p:cNvSpPr>
            <a:spLocks noGrp="1"/>
          </p:cNvSpPr>
          <p:nvPr>
            <p:ph type="ftr" sz="quarter" idx="11"/>
          </p:nvPr>
        </p:nvSpPr>
        <p:spPr/>
        <p:txBody>
          <a:bodyPr/>
          <a:lstStyle>
            <a:extLst/>
          </a:lstStyle>
          <a:p>
            <a:endParaRPr lang="es-ES"/>
          </a:p>
        </p:txBody>
      </p:sp>
      <p:sp>
        <p:nvSpPr>
          <p:cNvPr id="6" name="5 Marcador de número de diapositiva"/>
          <p:cNvSpPr>
            <a:spLocks noGrp="1"/>
          </p:cNvSpPr>
          <p:nvPr>
            <p:ph type="sldNum" sz="quarter" idx="12"/>
          </p:nvPr>
        </p:nvSpPr>
        <p:spPr/>
        <p:txBody>
          <a:bodyPr/>
          <a:lstStyle>
            <a:extLst/>
          </a:lstStyle>
          <a:p>
            <a:fld id="{6F0FA906-F362-40F1-891B-BB12E77BAB40}" type="slidenum">
              <a:rPr lang="es-ES" smtClean="0"/>
              <a:pPr/>
              <a:t>‹Nº›</a:t>
            </a:fld>
            <a:endParaRPr lang="es-E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844013" y="274640"/>
            <a:ext cx="1777470" cy="5592761"/>
          </a:xfrm>
        </p:spPr>
        <p:txBody>
          <a:bodyPr vert="eaVert"/>
          <a:lstStyle>
            <a:extLst/>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a:xfrm>
            <a:off x="457200" y="274641"/>
            <a:ext cx="6324600" cy="5592760"/>
          </a:xfrm>
        </p:spPr>
        <p:txBody>
          <a:bodyPr vert="eaVert"/>
          <a:lstStyle>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extLst/>
          </a:lstStyle>
          <a:p>
            <a:fld id="{778A478A-29E4-4CCF-B225-79D91B89E546}" type="datetimeFigureOut">
              <a:rPr lang="es-ES" smtClean="0"/>
              <a:pPr/>
              <a:t>04/09/2010</a:t>
            </a:fld>
            <a:endParaRPr lang="es-ES"/>
          </a:p>
        </p:txBody>
      </p:sp>
      <p:sp>
        <p:nvSpPr>
          <p:cNvPr id="5" name="4 Marcador de pie de página"/>
          <p:cNvSpPr>
            <a:spLocks noGrp="1"/>
          </p:cNvSpPr>
          <p:nvPr>
            <p:ph type="ftr" sz="quarter" idx="11"/>
          </p:nvPr>
        </p:nvSpPr>
        <p:spPr/>
        <p:txBody>
          <a:bodyPr/>
          <a:lstStyle>
            <a:extLst/>
          </a:lstStyle>
          <a:p>
            <a:endParaRPr lang="es-ES"/>
          </a:p>
        </p:txBody>
      </p:sp>
      <p:sp>
        <p:nvSpPr>
          <p:cNvPr id="6" name="5 Marcador de número de diapositiva"/>
          <p:cNvSpPr>
            <a:spLocks noGrp="1"/>
          </p:cNvSpPr>
          <p:nvPr>
            <p:ph type="sldNum" sz="quarter" idx="12"/>
          </p:nvPr>
        </p:nvSpPr>
        <p:spPr/>
        <p:txBody>
          <a:bodyPr/>
          <a:lstStyle>
            <a:extLst/>
          </a:lstStyle>
          <a:p>
            <a:fld id="{6F0FA906-F362-40F1-891B-BB12E77BAB40}" type="slidenum">
              <a:rPr lang="es-ES" smtClean="0"/>
              <a:pPr/>
              <a:t>‹Nº›</a:t>
            </a:fld>
            <a:endParaRPr lang="es-E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3" name="2 Marcador de contenido"/>
          <p:cNvSpPr>
            <a:spLocks noGrp="1"/>
          </p:cNvSpPr>
          <p:nvPr>
            <p:ph idx="1"/>
          </p:nvPr>
        </p:nvSpPr>
        <p:spPr/>
        <p:txBody>
          <a:bodyPr/>
          <a:lstStyle>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extLst/>
          </a:lstStyle>
          <a:p>
            <a:fld id="{778A478A-29E4-4CCF-B225-79D91B89E546}" type="datetimeFigureOut">
              <a:rPr lang="es-ES" smtClean="0"/>
              <a:pPr/>
              <a:t>04/09/2010</a:t>
            </a:fld>
            <a:endParaRPr lang="es-ES"/>
          </a:p>
        </p:txBody>
      </p:sp>
      <p:sp>
        <p:nvSpPr>
          <p:cNvPr id="5" name="4 Marcador de pie de página"/>
          <p:cNvSpPr>
            <a:spLocks noGrp="1"/>
          </p:cNvSpPr>
          <p:nvPr>
            <p:ph type="ftr" sz="quarter" idx="11"/>
          </p:nvPr>
        </p:nvSpPr>
        <p:spPr/>
        <p:txBody>
          <a:bodyPr/>
          <a:lstStyle>
            <a:extLst/>
          </a:lstStyle>
          <a:p>
            <a:endParaRPr lang="es-ES"/>
          </a:p>
        </p:txBody>
      </p:sp>
      <p:sp>
        <p:nvSpPr>
          <p:cNvPr id="6" name="5 Marcador de número de diapositiva"/>
          <p:cNvSpPr>
            <a:spLocks noGrp="1"/>
          </p:cNvSpPr>
          <p:nvPr>
            <p:ph type="sldNum" sz="quarter" idx="12"/>
          </p:nvPr>
        </p:nvSpPr>
        <p:spPr/>
        <p:txBody>
          <a:bodyPr/>
          <a:lstStyle>
            <a:extLst/>
          </a:lstStyle>
          <a:p>
            <a:fld id="{6F0FA906-F362-40F1-891B-BB12E77BAB40}" type="slidenum">
              <a:rPr lang="es-ES" smtClean="0"/>
              <a:pPr/>
              <a:t>‹Nº›</a:t>
            </a:fld>
            <a:endParaRPr lang="es-ES"/>
          </a:p>
        </p:txBody>
      </p:sp>
      <p:sp>
        <p:nvSpPr>
          <p:cNvPr id="7" name="6 Título"/>
          <p:cNvSpPr>
            <a:spLocks noGrp="1"/>
          </p:cNvSpPr>
          <p:nvPr>
            <p:ph type="title"/>
          </p:nvPr>
        </p:nvSpPr>
        <p:spPr/>
        <p:txBody>
          <a:bodyPr rtlCol="0"/>
          <a:lstStyle>
            <a:extLst/>
          </a:lstStyle>
          <a:p>
            <a:r>
              <a:rPr kumimoji="0" lang="es-ES" smtClean="0"/>
              <a:t>Haga clic para modificar el estilo de título del patrón</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bg>
      <p:bgRef idx="1002">
        <a:schemeClr val="bg1"/>
      </p:bgRef>
    </p:bg>
    <p:spTree>
      <p:nvGrpSpPr>
        <p:cNvPr id="1" name=""/>
        <p:cNvGrpSpPr/>
        <p:nvPr/>
      </p:nvGrpSpPr>
      <p:grpSpPr>
        <a:xfrm>
          <a:off x="0" y="0"/>
          <a:ext cx="0" cy="0"/>
          <a:chOff x="0" y="0"/>
          <a:chExt cx="0" cy="0"/>
        </a:xfrm>
      </p:grpSpPr>
      <p:sp>
        <p:nvSpPr>
          <p:cNvPr id="2" name="1 Título"/>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s-ES" smtClean="0"/>
              <a:t>Haga clic para modificar el estilo de texto del patrón</a:t>
            </a:r>
          </a:p>
        </p:txBody>
      </p:sp>
      <p:sp>
        <p:nvSpPr>
          <p:cNvPr id="4" name="3 Marcador de fecha"/>
          <p:cNvSpPr>
            <a:spLocks noGrp="1"/>
          </p:cNvSpPr>
          <p:nvPr>
            <p:ph type="dt" sz="half" idx="10"/>
          </p:nvPr>
        </p:nvSpPr>
        <p:spPr/>
        <p:txBody>
          <a:bodyPr/>
          <a:lstStyle>
            <a:extLst/>
          </a:lstStyle>
          <a:p>
            <a:fld id="{778A478A-29E4-4CCF-B225-79D91B89E546}" type="datetimeFigureOut">
              <a:rPr lang="es-ES" smtClean="0"/>
              <a:pPr/>
              <a:t>04/09/2010</a:t>
            </a:fld>
            <a:endParaRPr lang="es-ES"/>
          </a:p>
        </p:txBody>
      </p:sp>
      <p:sp>
        <p:nvSpPr>
          <p:cNvPr id="5" name="4 Marcador de pie de página"/>
          <p:cNvSpPr>
            <a:spLocks noGrp="1"/>
          </p:cNvSpPr>
          <p:nvPr>
            <p:ph type="ftr" sz="quarter" idx="11"/>
          </p:nvPr>
        </p:nvSpPr>
        <p:spPr/>
        <p:txBody>
          <a:bodyPr/>
          <a:lstStyle>
            <a:extLst/>
          </a:lstStyle>
          <a:p>
            <a:endParaRPr lang="es-ES"/>
          </a:p>
        </p:txBody>
      </p:sp>
      <p:sp>
        <p:nvSpPr>
          <p:cNvPr id="6" name="5 Marcador de número de diapositiva"/>
          <p:cNvSpPr>
            <a:spLocks noGrp="1"/>
          </p:cNvSpPr>
          <p:nvPr>
            <p:ph type="sldNum" sz="quarter" idx="12"/>
          </p:nvPr>
        </p:nvSpPr>
        <p:spPr/>
        <p:txBody>
          <a:bodyPr/>
          <a:lstStyle>
            <a:extLst/>
          </a:lstStyle>
          <a:p>
            <a:fld id="{6F0FA906-F362-40F1-891B-BB12E77BAB40}" type="slidenum">
              <a:rPr lang="es-ES" smtClean="0"/>
              <a:pPr/>
              <a:t>‹Nº›</a:t>
            </a:fld>
            <a:endParaRPr lang="es-ES"/>
          </a:p>
        </p:txBody>
      </p:sp>
      <p:sp>
        <p:nvSpPr>
          <p:cNvPr id="7" name="6 Cheurón"/>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7 Cheurón"/>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bg>
      <p:bgRef idx="1002">
        <a:schemeClr val="bg1"/>
      </p:bgRef>
    </p:bg>
    <p:spTree>
      <p:nvGrpSpPr>
        <p:cNvPr id="1" name=""/>
        <p:cNvGrpSpPr/>
        <p:nvPr/>
      </p:nvGrpSpPr>
      <p:grpSpPr>
        <a:xfrm>
          <a:off x="0" y="0"/>
          <a:ext cx="0" cy="0"/>
          <a:chOff x="0" y="0"/>
          <a:chExt cx="0" cy="0"/>
        </a:xfrm>
      </p:grpSpPr>
      <p:sp>
        <p:nvSpPr>
          <p:cNvPr id="3" name="2 Marcador de contenido"/>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contenido"/>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5" name="4 Marcador de fecha"/>
          <p:cNvSpPr>
            <a:spLocks noGrp="1"/>
          </p:cNvSpPr>
          <p:nvPr>
            <p:ph type="dt" sz="half" idx="10"/>
          </p:nvPr>
        </p:nvSpPr>
        <p:spPr/>
        <p:txBody>
          <a:bodyPr/>
          <a:lstStyle>
            <a:extLst/>
          </a:lstStyle>
          <a:p>
            <a:fld id="{778A478A-29E4-4CCF-B225-79D91B89E546}" type="datetimeFigureOut">
              <a:rPr lang="es-ES" smtClean="0"/>
              <a:pPr/>
              <a:t>04/09/2010</a:t>
            </a:fld>
            <a:endParaRPr lang="es-ES"/>
          </a:p>
        </p:txBody>
      </p:sp>
      <p:sp>
        <p:nvSpPr>
          <p:cNvPr id="6" name="5 Marcador de pie de página"/>
          <p:cNvSpPr>
            <a:spLocks noGrp="1"/>
          </p:cNvSpPr>
          <p:nvPr>
            <p:ph type="ftr" sz="quarter" idx="11"/>
          </p:nvPr>
        </p:nvSpPr>
        <p:spPr/>
        <p:txBody>
          <a:bodyPr/>
          <a:lstStyle>
            <a:extLst/>
          </a:lstStyle>
          <a:p>
            <a:endParaRPr lang="es-ES"/>
          </a:p>
        </p:txBody>
      </p:sp>
      <p:sp>
        <p:nvSpPr>
          <p:cNvPr id="7" name="6 Marcador de número de diapositiva"/>
          <p:cNvSpPr>
            <a:spLocks noGrp="1"/>
          </p:cNvSpPr>
          <p:nvPr>
            <p:ph type="sldNum" sz="quarter" idx="12"/>
          </p:nvPr>
        </p:nvSpPr>
        <p:spPr/>
        <p:txBody>
          <a:bodyPr/>
          <a:lstStyle>
            <a:extLst/>
          </a:lstStyle>
          <a:p>
            <a:fld id="{6F0FA906-F362-40F1-891B-BB12E77BAB40}" type="slidenum">
              <a:rPr lang="es-ES" smtClean="0"/>
              <a:pPr/>
              <a:t>‹Nº›</a:t>
            </a:fld>
            <a:endParaRPr lang="es-ES"/>
          </a:p>
        </p:txBody>
      </p:sp>
      <p:sp>
        <p:nvSpPr>
          <p:cNvPr id="8" name="7 Título"/>
          <p:cNvSpPr>
            <a:spLocks noGrp="1"/>
          </p:cNvSpPr>
          <p:nvPr>
            <p:ph type="title"/>
          </p:nvPr>
        </p:nvSpPr>
        <p:spPr/>
        <p:txBody>
          <a:bodyPr rtlCol="0"/>
          <a:lstStyle>
            <a:extLst/>
          </a:lstStyle>
          <a:p>
            <a:r>
              <a:rPr kumimoji="0" lang="es-ES" smtClean="0"/>
              <a:t>Haga clic para modificar el estilo de título del patrón</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ación">
    <p:bg>
      <p:bgRef idx="1003">
        <a:schemeClr val="bg1"/>
      </p:bgRef>
    </p:bg>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8229600" cy="1143000"/>
          </a:xfrm>
        </p:spPr>
        <p:txBody>
          <a:bodyPr anchor="ctr"/>
          <a:lstStyle>
            <a:lvl1pPr>
              <a:defRPr/>
            </a:lvl1pPr>
            <a:extLst/>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s-ES" smtClean="0"/>
              <a:t>Haga clic para modificar el estilo de texto del patrón</a:t>
            </a:r>
          </a:p>
        </p:txBody>
      </p:sp>
      <p:sp>
        <p:nvSpPr>
          <p:cNvPr id="4" name="3 Marcador de texto"/>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s-ES" smtClean="0"/>
              <a:t>Haga clic para modificar el estilo de texto del patrón</a:t>
            </a:r>
          </a:p>
        </p:txBody>
      </p:sp>
      <p:sp>
        <p:nvSpPr>
          <p:cNvPr id="5" name="4 Marcador de contenido"/>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6" name="5 Marcador de contenido"/>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7" name="6 Marcador de fecha"/>
          <p:cNvSpPr>
            <a:spLocks noGrp="1"/>
          </p:cNvSpPr>
          <p:nvPr>
            <p:ph type="dt" sz="half" idx="10"/>
          </p:nvPr>
        </p:nvSpPr>
        <p:spPr/>
        <p:txBody>
          <a:bodyPr/>
          <a:lstStyle>
            <a:extLst/>
          </a:lstStyle>
          <a:p>
            <a:fld id="{778A478A-29E4-4CCF-B225-79D91B89E546}" type="datetimeFigureOut">
              <a:rPr lang="es-ES" smtClean="0"/>
              <a:pPr/>
              <a:t>04/09/2010</a:t>
            </a:fld>
            <a:endParaRPr lang="es-ES"/>
          </a:p>
        </p:txBody>
      </p:sp>
      <p:sp>
        <p:nvSpPr>
          <p:cNvPr id="8" name="7 Marcador de pie de página"/>
          <p:cNvSpPr>
            <a:spLocks noGrp="1"/>
          </p:cNvSpPr>
          <p:nvPr>
            <p:ph type="ftr" sz="quarter" idx="11"/>
          </p:nvPr>
        </p:nvSpPr>
        <p:spPr/>
        <p:txBody>
          <a:bodyPr/>
          <a:lstStyle>
            <a:extLst/>
          </a:lstStyle>
          <a:p>
            <a:endParaRPr lang="es-ES"/>
          </a:p>
        </p:txBody>
      </p:sp>
      <p:sp>
        <p:nvSpPr>
          <p:cNvPr id="9" name="8 Marcador de número de diapositiva"/>
          <p:cNvSpPr>
            <a:spLocks noGrp="1"/>
          </p:cNvSpPr>
          <p:nvPr>
            <p:ph type="sldNum" sz="quarter" idx="12"/>
          </p:nvPr>
        </p:nvSpPr>
        <p:spPr/>
        <p:txBody>
          <a:bodyPr/>
          <a:lstStyle>
            <a:extLst/>
          </a:lstStyle>
          <a:p>
            <a:fld id="{6F0FA906-F362-40F1-891B-BB12E77BAB40}" type="slidenum">
              <a:rPr lang="es-ES" smtClean="0"/>
              <a:pPr/>
              <a:t>‹Nº›</a:t>
            </a:fld>
            <a:endParaRPr lang="es-E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bg>
      <p:bgRef idx="1002">
        <a:schemeClr val="bg1"/>
      </p:bgRef>
    </p:bg>
    <p:spTree>
      <p:nvGrpSpPr>
        <p:cNvPr id="1" name=""/>
        <p:cNvGrpSpPr/>
        <p:nvPr/>
      </p:nvGrpSpPr>
      <p:grpSpPr>
        <a:xfrm>
          <a:off x="0" y="0"/>
          <a:ext cx="0" cy="0"/>
          <a:chOff x="0" y="0"/>
          <a:chExt cx="0" cy="0"/>
        </a:xfrm>
      </p:grpSpPr>
      <p:sp>
        <p:nvSpPr>
          <p:cNvPr id="3" name="2 Marcador de fecha"/>
          <p:cNvSpPr>
            <a:spLocks noGrp="1"/>
          </p:cNvSpPr>
          <p:nvPr>
            <p:ph type="dt" sz="half" idx="10"/>
          </p:nvPr>
        </p:nvSpPr>
        <p:spPr/>
        <p:txBody>
          <a:bodyPr/>
          <a:lstStyle>
            <a:extLst/>
          </a:lstStyle>
          <a:p>
            <a:fld id="{778A478A-29E4-4CCF-B225-79D91B89E546}" type="datetimeFigureOut">
              <a:rPr lang="es-ES" smtClean="0"/>
              <a:pPr/>
              <a:t>04/09/2010</a:t>
            </a:fld>
            <a:endParaRPr lang="es-ES"/>
          </a:p>
        </p:txBody>
      </p:sp>
      <p:sp>
        <p:nvSpPr>
          <p:cNvPr id="4" name="3 Marcador de pie de página"/>
          <p:cNvSpPr>
            <a:spLocks noGrp="1"/>
          </p:cNvSpPr>
          <p:nvPr>
            <p:ph type="ftr" sz="quarter" idx="11"/>
          </p:nvPr>
        </p:nvSpPr>
        <p:spPr/>
        <p:txBody>
          <a:bodyPr/>
          <a:lstStyle>
            <a:extLst/>
          </a:lstStyle>
          <a:p>
            <a:endParaRPr lang="es-ES"/>
          </a:p>
        </p:txBody>
      </p:sp>
      <p:sp>
        <p:nvSpPr>
          <p:cNvPr id="5" name="4 Marcador de número de diapositiva"/>
          <p:cNvSpPr>
            <a:spLocks noGrp="1"/>
          </p:cNvSpPr>
          <p:nvPr>
            <p:ph type="sldNum" sz="quarter" idx="12"/>
          </p:nvPr>
        </p:nvSpPr>
        <p:spPr/>
        <p:txBody>
          <a:bodyPr/>
          <a:lstStyle>
            <a:extLst/>
          </a:lstStyle>
          <a:p>
            <a:fld id="{6F0FA906-F362-40F1-891B-BB12E77BAB40}" type="slidenum">
              <a:rPr lang="es-ES" smtClean="0"/>
              <a:pPr/>
              <a:t>‹Nº›</a:t>
            </a:fld>
            <a:endParaRPr lang="es-ES"/>
          </a:p>
        </p:txBody>
      </p:sp>
      <p:sp>
        <p:nvSpPr>
          <p:cNvPr id="6" name="5 Título"/>
          <p:cNvSpPr>
            <a:spLocks noGrp="1"/>
          </p:cNvSpPr>
          <p:nvPr>
            <p:ph type="title"/>
          </p:nvPr>
        </p:nvSpPr>
        <p:spPr/>
        <p:txBody>
          <a:bodyPr rtlCol="0"/>
          <a:lstStyle>
            <a:extLst/>
          </a:lstStyle>
          <a:p>
            <a:r>
              <a:rPr kumimoji="0" lang="es-ES" smtClean="0"/>
              <a:t>Haga clic para modificar el estilo de título del patrón</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extLst/>
          </a:lstStyle>
          <a:p>
            <a:fld id="{778A478A-29E4-4CCF-B225-79D91B89E546}" type="datetimeFigureOut">
              <a:rPr lang="es-ES" smtClean="0"/>
              <a:pPr/>
              <a:t>04/09/2010</a:t>
            </a:fld>
            <a:endParaRPr lang="es-ES"/>
          </a:p>
        </p:txBody>
      </p:sp>
      <p:sp>
        <p:nvSpPr>
          <p:cNvPr id="3" name="2 Marcador de pie de página"/>
          <p:cNvSpPr>
            <a:spLocks noGrp="1"/>
          </p:cNvSpPr>
          <p:nvPr>
            <p:ph type="ftr" sz="quarter" idx="11"/>
          </p:nvPr>
        </p:nvSpPr>
        <p:spPr/>
        <p:txBody>
          <a:bodyPr/>
          <a:lstStyle>
            <a:extLst/>
          </a:lstStyle>
          <a:p>
            <a:endParaRPr lang="es-ES"/>
          </a:p>
        </p:txBody>
      </p:sp>
      <p:sp>
        <p:nvSpPr>
          <p:cNvPr id="4" name="3 Marcador de número de diapositiva"/>
          <p:cNvSpPr>
            <a:spLocks noGrp="1"/>
          </p:cNvSpPr>
          <p:nvPr>
            <p:ph type="sldNum" sz="quarter" idx="12"/>
          </p:nvPr>
        </p:nvSpPr>
        <p:spPr/>
        <p:txBody>
          <a:bodyPr/>
          <a:lstStyle>
            <a:extLst/>
          </a:lstStyle>
          <a:p>
            <a:fld id="{6F0FA906-F362-40F1-891B-BB12E77BAB40}" type="slidenum">
              <a:rPr lang="es-ES" smtClean="0"/>
              <a:pPr/>
              <a:t>‹Nº›</a:t>
            </a:fld>
            <a:endParaRPr lang="es-E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ido con título">
    <p:bg>
      <p:bgRef idx="1003">
        <a:schemeClr val="bg1"/>
      </p:bgRef>
    </p:bg>
    <p:spTree>
      <p:nvGrpSpPr>
        <p:cNvPr id="1" name=""/>
        <p:cNvGrpSpPr/>
        <p:nvPr/>
      </p:nvGrpSpPr>
      <p:grpSpPr>
        <a:xfrm>
          <a:off x="0" y="0"/>
          <a:ext cx="0" cy="0"/>
          <a:chOff x="0" y="0"/>
          <a:chExt cx="0" cy="0"/>
        </a:xfrm>
      </p:grpSpPr>
      <p:sp>
        <p:nvSpPr>
          <p:cNvPr id="2" name="1 Título"/>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s-ES" smtClean="0"/>
              <a:t>Haga clic para modificar el estilo de título del patrón</a:t>
            </a:r>
            <a:endParaRPr kumimoji="0" lang="en-US"/>
          </a:p>
        </p:txBody>
      </p:sp>
      <p:sp>
        <p:nvSpPr>
          <p:cNvPr id="3" name="2 Marcador de texto"/>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s-ES" smtClean="0"/>
              <a:t>Haga clic para modificar el estilo de texto del patrón</a:t>
            </a:r>
          </a:p>
        </p:txBody>
      </p:sp>
      <p:sp>
        <p:nvSpPr>
          <p:cNvPr id="4" name="3 Marcador de contenido"/>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5" name="4 Marcador de fecha"/>
          <p:cNvSpPr>
            <a:spLocks noGrp="1"/>
          </p:cNvSpPr>
          <p:nvPr>
            <p:ph type="dt" sz="half" idx="10"/>
          </p:nvPr>
        </p:nvSpPr>
        <p:spPr>
          <a:xfrm>
            <a:off x="6727032" y="6407944"/>
            <a:ext cx="1920240" cy="365760"/>
          </a:xfrm>
        </p:spPr>
        <p:txBody>
          <a:bodyPr/>
          <a:lstStyle>
            <a:extLst/>
          </a:lstStyle>
          <a:p>
            <a:fld id="{778A478A-29E4-4CCF-B225-79D91B89E546}" type="datetimeFigureOut">
              <a:rPr lang="es-ES" smtClean="0"/>
              <a:pPr/>
              <a:t>04/09/2010</a:t>
            </a:fld>
            <a:endParaRPr lang="es-ES"/>
          </a:p>
        </p:txBody>
      </p:sp>
      <p:sp>
        <p:nvSpPr>
          <p:cNvPr id="6" name="5 Marcador de pie de página"/>
          <p:cNvSpPr>
            <a:spLocks noGrp="1"/>
          </p:cNvSpPr>
          <p:nvPr>
            <p:ph type="ftr" sz="quarter" idx="11"/>
          </p:nvPr>
        </p:nvSpPr>
        <p:spPr/>
        <p:txBody>
          <a:bodyPr/>
          <a:lstStyle>
            <a:extLst/>
          </a:lstStyle>
          <a:p>
            <a:endParaRPr lang="es-ES"/>
          </a:p>
        </p:txBody>
      </p:sp>
      <p:sp>
        <p:nvSpPr>
          <p:cNvPr id="7" name="6 Marcador de número de diapositiva"/>
          <p:cNvSpPr>
            <a:spLocks noGrp="1"/>
          </p:cNvSpPr>
          <p:nvPr>
            <p:ph type="sldNum" sz="quarter" idx="12"/>
          </p:nvPr>
        </p:nvSpPr>
        <p:spPr/>
        <p:txBody>
          <a:bodyPr/>
          <a:lstStyle>
            <a:extLst/>
          </a:lstStyle>
          <a:p>
            <a:fld id="{6F0FA906-F362-40F1-891B-BB12E77BAB40}" type="slidenum">
              <a:rPr lang="es-ES" smtClean="0"/>
              <a:pPr/>
              <a:t>‹Nº›</a:t>
            </a:fld>
            <a:endParaRPr lang="es-E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bg>
      <p:bgRef idx="1002">
        <a:schemeClr val="bg1"/>
      </p:bgRef>
    </p:bg>
    <p:spTree>
      <p:nvGrpSpPr>
        <p:cNvPr id="1" name=""/>
        <p:cNvGrpSpPr/>
        <p:nvPr/>
      </p:nvGrpSpPr>
      <p:grpSpPr>
        <a:xfrm>
          <a:off x="0" y="0"/>
          <a:ext cx="0" cy="0"/>
          <a:chOff x="0" y="0"/>
          <a:chExt cx="0" cy="0"/>
        </a:xfrm>
      </p:grpSpPr>
      <p:sp>
        <p:nvSpPr>
          <p:cNvPr id="4" name="3 Marcador de texto"/>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s-ES" smtClean="0"/>
              <a:t>Haga clic para modificar el estilo de texto del patrón</a:t>
            </a:r>
          </a:p>
        </p:txBody>
      </p:sp>
      <p:sp>
        <p:nvSpPr>
          <p:cNvPr id="3" name="2 Marcador de posición de imagen"/>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s-ES" smtClean="0"/>
              <a:t>Haga clic en el icono para agregar una imagen</a:t>
            </a:r>
            <a:endParaRPr kumimoji="0" lang="en-US" dirty="0"/>
          </a:p>
        </p:txBody>
      </p:sp>
      <p:sp>
        <p:nvSpPr>
          <p:cNvPr id="5" name="4 Marcador de fecha"/>
          <p:cNvSpPr>
            <a:spLocks noGrp="1"/>
          </p:cNvSpPr>
          <p:nvPr>
            <p:ph type="dt" sz="half" idx="10"/>
          </p:nvPr>
        </p:nvSpPr>
        <p:spPr/>
        <p:txBody>
          <a:bodyPr/>
          <a:lstStyle>
            <a:lvl1pPr>
              <a:defRPr>
                <a:solidFill>
                  <a:schemeClr val="tx1"/>
                </a:solidFill>
              </a:defRPr>
            </a:lvl1pPr>
            <a:extLst/>
          </a:lstStyle>
          <a:p>
            <a:fld id="{778A478A-29E4-4CCF-B225-79D91B89E546}" type="datetimeFigureOut">
              <a:rPr lang="es-ES" smtClean="0"/>
              <a:pPr/>
              <a:t>04/09/2010</a:t>
            </a:fld>
            <a:endParaRPr lang="es-ES"/>
          </a:p>
        </p:txBody>
      </p:sp>
      <p:sp>
        <p:nvSpPr>
          <p:cNvPr id="6" name="5 Marcador de pie de página"/>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s-ES"/>
          </a:p>
        </p:txBody>
      </p:sp>
      <p:sp>
        <p:nvSpPr>
          <p:cNvPr id="7" name="6 Marcador de número de diapositiva"/>
          <p:cNvSpPr>
            <a:spLocks noGrp="1"/>
          </p:cNvSpPr>
          <p:nvPr>
            <p:ph type="sldNum" sz="quarter" idx="12"/>
          </p:nvPr>
        </p:nvSpPr>
        <p:spPr/>
        <p:txBody>
          <a:bodyPr/>
          <a:lstStyle>
            <a:lvl1pPr>
              <a:defRPr>
                <a:solidFill>
                  <a:schemeClr val="tx1"/>
                </a:solidFill>
              </a:defRPr>
            </a:lvl1pPr>
            <a:extLst/>
          </a:lstStyle>
          <a:p>
            <a:fld id="{6F0FA906-F362-40F1-891B-BB12E77BAB40}" type="slidenum">
              <a:rPr lang="es-ES" smtClean="0"/>
              <a:pPr/>
              <a:t>‹Nº›</a:t>
            </a:fld>
            <a:endParaRPr lang="es-ES"/>
          </a:p>
        </p:txBody>
      </p:sp>
      <p:sp>
        <p:nvSpPr>
          <p:cNvPr id="2" name="1 Título"/>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s-ES" smtClean="0"/>
              <a:t>Haga clic para modificar el estilo de título del patrón</a:t>
            </a:r>
            <a:endParaRPr kumimoji="0" lang="en-US"/>
          </a:p>
        </p:txBody>
      </p:sp>
      <p:sp>
        <p:nvSpPr>
          <p:cNvPr id="8" name="7 Forma libre"/>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8 Forma libre"/>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9 Triángulo rectángulo"/>
          <p:cNvSpPr>
            <a:spLocks/>
          </p:cNvSpPr>
          <p:nvPr/>
        </p:nvSpPr>
        <p:spPr bwMode="auto">
          <a:xfrm>
            <a:off x="-6042" y="5791253"/>
            <a:ext cx="3402314" cy="1080868"/>
          </a:xfrm>
          <a:prstGeom prst="rtTriangle">
            <a:avLst/>
          </a:pr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10 Conector recto"/>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11 Cheurón"/>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12 Cheurón"/>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12 Forma libre"/>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11 Forma libre"/>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13 Triángulo rectángulo"/>
          <p:cNvSpPr>
            <a:spLocks/>
          </p:cNvSpPr>
          <p:nvPr/>
        </p:nvSpPr>
        <p:spPr bwMode="auto">
          <a:xfrm>
            <a:off x="-6042" y="5791253"/>
            <a:ext cx="3402314" cy="1080868"/>
          </a:xfrm>
          <a:prstGeom prst="rtTriangle">
            <a:avLst/>
          </a:prstGeom>
          <a:blipFill>
            <a:blip r:embed="rId1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14 Conector recto"/>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8 Marcador de título"/>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s-ES" smtClean="0"/>
              <a:t>Haga clic para modificar el estilo de título del patrón</a:t>
            </a:r>
            <a:endParaRPr kumimoji="0" lang="en-US"/>
          </a:p>
        </p:txBody>
      </p:sp>
      <p:sp>
        <p:nvSpPr>
          <p:cNvPr id="30" name="29 Marcador de texto"/>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s-ES" smtClean="0"/>
              <a:t>Haga clic para modificar el estilo de texto del patrón</a:t>
            </a:r>
          </a:p>
          <a:p>
            <a:pPr lvl="1" eaLnBrk="1" latinLnBrk="0" hangingPunct="1"/>
            <a:r>
              <a:rPr kumimoji="0" lang="es-ES" smtClean="0"/>
              <a:t>Segundo nivel</a:t>
            </a:r>
          </a:p>
          <a:p>
            <a:pPr lvl="2" eaLnBrk="1" latinLnBrk="0" hangingPunct="1"/>
            <a:r>
              <a:rPr kumimoji="0" lang="es-ES" smtClean="0"/>
              <a:t>Tercer nivel</a:t>
            </a:r>
          </a:p>
          <a:p>
            <a:pPr lvl="3" eaLnBrk="1" latinLnBrk="0" hangingPunct="1"/>
            <a:r>
              <a:rPr kumimoji="0" lang="es-ES" smtClean="0"/>
              <a:t>Cuarto nivel</a:t>
            </a:r>
          </a:p>
          <a:p>
            <a:pPr lvl="4" eaLnBrk="1" latinLnBrk="0" hangingPunct="1"/>
            <a:r>
              <a:rPr kumimoji="0" lang="es-ES" smtClean="0"/>
              <a:t>Quinto nivel</a:t>
            </a:r>
            <a:endParaRPr kumimoji="0" lang="en-US"/>
          </a:p>
        </p:txBody>
      </p:sp>
      <p:sp>
        <p:nvSpPr>
          <p:cNvPr id="10" name="9 Marcador de fecha"/>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778A478A-29E4-4CCF-B225-79D91B89E546}" type="datetimeFigureOut">
              <a:rPr lang="es-ES" smtClean="0"/>
              <a:pPr/>
              <a:t>04/09/2010</a:t>
            </a:fld>
            <a:endParaRPr lang="es-ES"/>
          </a:p>
        </p:txBody>
      </p:sp>
      <p:sp>
        <p:nvSpPr>
          <p:cNvPr id="22" name="21 Marcador de pie de página"/>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s-ES"/>
          </a:p>
        </p:txBody>
      </p:sp>
      <p:sp>
        <p:nvSpPr>
          <p:cNvPr id="18" name="17 Marcador de número de diapositiva"/>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6F0FA906-F362-40F1-891B-BB12E77BAB40}" type="slidenum">
              <a:rPr lang="es-ES" smtClean="0"/>
              <a:pPr/>
              <a:t>‹Nº›</a:t>
            </a:fld>
            <a:endParaRPr lang="es-E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p:txBody>
          <a:bodyPr/>
          <a:lstStyle/>
          <a:p>
            <a:r>
              <a:rPr lang="es-ES" dirty="0" smtClean="0"/>
              <a:t>Momentos de la evaluación</a:t>
            </a:r>
            <a:endParaRPr lang="es-E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4 Marcador de contenido"/>
          <p:cNvGraphicFramePr>
            <a:graphicFrameLocks noGrp="1"/>
          </p:cNvGraphicFramePr>
          <p:nvPr>
            <p:ph idx="1"/>
          </p:nvPr>
        </p:nvGraphicFramePr>
        <p:xfrm>
          <a:off x="457200" y="404664"/>
          <a:ext cx="8229600" cy="6063906"/>
        </p:xfrm>
        <a:graphic>
          <a:graphicData uri="http://schemas.openxmlformats.org/drawingml/2006/table">
            <a:tbl>
              <a:tblPr firstRow="1" bandRow="1">
                <a:tableStyleId>{5C22544A-7EE6-4342-B048-85BDC9FD1C3A}</a:tableStyleId>
              </a:tblPr>
              <a:tblGrid>
                <a:gridCol w="2057400"/>
                <a:gridCol w="2057400"/>
                <a:gridCol w="2057400"/>
                <a:gridCol w="2057400"/>
              </a:tblGrid>
              <a:tr h="447282">
                <a:tc>
                  <a:txBody>
                    <a:bodyPr/>
                    <a:lstStyle/>
                    <a:p>
                      <a:endParaRPr lang="es-ES" dirty="0"/>
                    </a:p>
                  </a:txBody>
                  <a:tcPr/>
                </a:tc>
                <a:tc>
                  <a:txBody>
                    <a:bodyPr/>
                    <a:lstStyle/>
                    <a:p>
                      <a:r>
                        <a:rPr lang="es-ES" dirty="0" smtClean="0"/>
                        <a:t>Diagnóstica</a:t>
                      </a:r>
                      <a:endParaRPr lang="es-ES" dirty="0"/>
                    </a:p>
                  </a:txBody>
                  <a:tcPr/>
                </a:tc>
                <a:tc>
                  <a:txBody>
                    <a:bodyPr/>
                    <a:lstStyle/>
                    <a:p>
                      <a:r>
                        <a:rPr lang="es-ES" dirty="0" smtClean="0"/>
                        <a:t>Formativa</a:t>
                      </a:r>
                      <a:endParaRPr lang="es-ES" dirty="0"/>
                    </a:p>
                  </a:txBody>
                  <a:tcPr/>
                </a:tc>
                <a:tc>
                  <a:txBody>
                    <a:bodyPr/>
                    <a:lstStyle/>
                    <a:p>
                      <a:r>
                        <a:rPr lang="es-ES" dirty="0" err="1" smtClean="0"/>
                        <a:t>Sumativa</a:t>
                      </a:r>
                      <a:endParaRPr lang="es-ES" dirty="0"/>
                    </a:p>
                  </a:txBody>
                  <a:tcPr/>
                </a:tc>
              </a:tr>
              <a:tr h="1764620">
                <a:tc>
                  <a:txBody>
                    <a:bodyPr/>
                    <a:lstStyle/>
                    <a:p>
                      <a:r>
                        <a:rPr lang="es-ES" dirty="0" smtClean="0"/>
                        <a:t>¿Qué</a:t>
                      </a:r>
                      <a:r>
                        <a:rPr lang="es-ES" baseline="0" dirty="0" smtClean="0"/>
                        <a:t> evaluar?</a:t>
                      </a:r>
                      <a:endParaRPr lang="es-ES" dirty="0"/>
                    </a:p>
                  </a:txBody>
                  <a:tcPr/>
                </a:tc>
                <a:tc>
                  <a:txBody>
                    <a:bodyPr/>
                    <a:lstStyle/>
                    <a:p>
                      <a:r>
                        <a:rPr lang="es-ES" dirty="0" smtClean="0"/>
                        <a:t>Conocimientos</a:t>
                      </a:r>
                    </a:p>
                    <a:p>
                      <a:r>
                        <a:rPr lang="es-ES" dirty="0" smtClean="0"/>
                        <a:t>Contexto</a:t>
                      </a:r>
                      <a:endParaRPr lang="es-ES" dirty="0"/>
                    </a:p>
                  </a:txBody>
                  <a:tcPr/>
                </a:tc>
                <a:tc>
                  <a:txBody>
                    <a:bodyPr/>
                    <a:lstStyle/>
                    <a:p>
                      <a:r>
                        <a:rPr lang="es-ES" dirty="0" smtClean="0"/>
                        <a:t>Conocimientos</a:t>
                      </a:r>
                    </a:p>
                    <a:p>
                      <a:r>
                        <a:rPr lang="es-ES" dirty="0" smtClean="0"/>
                        <a:t>Programa</a:t>
                      </a:r>
                    </a:p>
                    <a:p>
                      <a:r>
                        <a:rPr lang="es-ES" dirty="0" smtClean="0"/>
                        <a:t>Método</a:t>
                      </a:r>
                    </a:p>
                    <a:p>
                      <a:r>
                        <a:rPr lang="es-ES" dirty="0" smtClean="0"/>
                        <a:t>Progreso</a:t>
                      </a:r>
                    </a:p>
                    <a:p>
                      <a:r>
                        <a:rPr lang="es-ES" dirty="0" smtClean="0"/>
                        <a:t>Dificultades</a:t>
                      </a:r>
                      <a:endParaRPr lang="es-ES" dirty="0"/>
                    </a:p>
                  </a:txBody>
                  <a:tcPr/>
                </a:tc>
                <a:tc>
                  <a:txBody>
                    <a:bodyPr/>
                    <a:lstStyle/>
                    <a:p>
                      <a:r>
                        <a:rPr lang="es-ES" dirty="0" smtClean="0"/>
                        <a:t>Conocimientos</a:t>
                      </a:r>
                    </a:p>
                    <a:p>
                      <a:r>
                        <a:rPr lang="es-ES" dirty="0" smtClean="0"/>
                        <a:t>Proceso global</a:t>
                      </a:r>
                    </a:p>
                    <a:p>
                      <a:r>
                        <a:rPr lang="es-ES" dirty="0" smtClean="0"/>
                        <a:t>Progreso</a:t>
                      </a:r>
                      <a:endParaRPr lang="es-ES" dirty="0"/>
                    </a:p>
                  </a:txBody>
                  <a:tcPr/>
                </a:tc>
              </a:tr>
              <a:tr h="1433754">
                <a:tc>
                  <a:txBody>
                    <a:bodyPr/>
                    <a:lstStyle/>
                    <a:p>
                      <a:r>
                        <a:rPr lang="es-ES" dirty="0" smtClean="0"/>
                        <a:t>¿Para qué evaluar?</a:t>
                      </a:r>
                      <a:endParaRPr lang="es-ES" dirty="0"/>
                    </a:p>
                  </a:txBody>
                  <a:tcPr/>
                </a:tc>
                <a:tc>
                  <a:txBody>
                    <a:bodyPr/>
                    <a:lstStyle/>
                    <a:p>
                      <a:r>
                        <a:rPr lang="es-ES" dirty="0" smtClean="0"/>
                        <a:t>Detectar ideas previstas y necesidades</a:t>
                      </a:r>
                      <a:endParaRPr lang="es-ES" dirty="0"/>
                    </a:p>
                  </a:txBody>
                  <a:tcPr/>
                </a:tc>
                <a:tc>
                  <a:txBody>
                    <a:bodyPr/>
                    <a:lstStyle/>
                    <a:p>
                      <a:r>
                        <a:rPr lang="es-ES" dirty="0" smtClean="0"/>
                        <a:t>Reorientar</a:t>
                      </a:r>
                    </a:p>
                    <a:p>
                      <a:r>
                        <a:rPr lang="es-ES" dirty="0" smtClean="0"/>
                        <a:t>Progreso</a:t>
                      </a:r>
                      <a:endParaRPr lang="es-ES" dirty="0"/>
                    </a:p>
                  </a:txBody>
                  <a:tcPr/>
                </a:tc>
                <a:tc>
                  <a:txBody>
                    <a:bodyPr/>
                    <a:lstStyle/>
                    <a:p>
                      <a:r>
                        <a:rPr lang="es-ES" dirty="0" smtClean="0"/>
                        <a:t>Determinar resultados</a:t>
                      </a:r>
                    </a:p>
                    <a:p>
                      <a:r>
                        <a:rPr lang="es-ES" dirty="0" smtClean="0"/>
                        <a:t>Comprobar necesidades</a:t>
                      </a:r>
                      <a:endParaRPr lang="es-ES" dirty="0"/>
                    </a:p>
                  </a:txBody>
                  <a:tcPr/>
                </a:tc>
              </a:tr>
              <a:tr h="772022">
                <a:tc>
                  <a:txBody>
                    <a:bodyPr/>
                    <a:lstStyle/>
                    <a:p>
                      <a:r>
                        <a:rPr lang="es-ES" dirty="0" smtClean="0"/>
                        <a:t>¿Cuándo evaluar?</a:t>
                      </a:r>
                      <a:endParaRPr lang="es-ES" dirty="0"/>
                    </a:p>
                  </a:txBody>
                  <a:tcPr/>
                </a:tc>
                <a:tc>
                  <a:txBody>
                    <a:bodyPr/>
                    <a:lstStyle/>
                    <a:p>
                      <a:r>
                        <a:rPr lang="es-ES" dirty="0" smtClean="0"/>
                        <a:t>Al inicio</a:t>
                      </a:r>
                      <a:endParaRPr lang="es-ES" dirty="0"/>
                    </a:p>
                  </a:txBody>
                  <a:tcPr/>
                </a:tc>
                <a:tc>
                  <a:txBody>
                    <a:bodyPr/>
                    <a:lstStyle/>
                    <a:p>
                      <a:r>
                        <a:rPr lang="es-ES" dirty="0" smtClean="0"/>
                        <a:t>Durante el proceso</a:t>
                      </a:r>
                      <a:endParaRPr lang="es-ES" dirty="0"/>
                    </a:p>
                  </a:txBody>
                  <a:tcPr/>
                </a:tc>
                <a:tc>
                  <a:txBody>
                    <a:bodyPr/>
                    <a:lstStyle/>
                    <a:p>
                      <a:r>
                        <a:rPr lang="es-ES" dirty="0" smtClean="0"/>
                        <a:t>Al final</a:t>
                      </a:r>
                      <a:endParaRPr lang="es-ES" dirty="0"/>
                    </a:p>
                  </a:txBody>
                  <a:tcPr/>
                </a:tc>
              </a:tr>
              <a:tr h="1198946">
                <a:tc>
                  <a:txBody>
                    <a:bodyPr/>
                    <a:lstStyle/>
                    <a:p>
                      <a:r>
                        <a:rPr lang="es-ES" dirty="0" smtClean="0"/>
                        <a:t>¿Cómo evaluar?</a:t>
                      </a:r>
                      <a:endParaRPr lang="es-ES" dirty="0"/>
                    </a:p>
                  </a:txBody>
                  <a:tcPr/>
                </a:tc>
                <a:tc>
                  <a:txBody>
                    <a:bodyPr/>
                    <a:lstStyle/>
                    <a:p>
                      <a:r>
                        <a:rPr lang="es-ES" dirty="0" smtClean="0"/>
                        <a:t>Historial</a:t>
                      </a:r>
                    </a:p>
                    <a:p>
                      <a:r>
                        <a:rPr lang="es-ES" dirty="0" smtClean="0"/>
                        <a:t>Pruebas</a:t>
                      </a:r>
                    </a:p>
                    <a:p>
                      <a:r>
                        <a:rPr lang="es-ES" dirty="0" smtClean="0"/>
                        <a:t>Entrevista</a:t>
                      </a:r>
                      <a:endParaRPr lang="es-ES" dirty="0"/>
                    </a:p>
                  </a:txBody>
                  <a:tcPr/>
                </a:tc>
                <a:tc>
                  <a:txBody>
                    <a:bodyPr/>
                    <a:lstStyle/>
                    <a:p>
                      <a:r>
                        <a:rPr lang="es-ES" dirty="0" smtClean="0"/>
                        <a:t>Observación</a:t>
                      </a:r>
                      <a:r>
                        <a:rPr lang="es-ES" baseline="0" dirty="0" smtClean="0"/>
                        <a:t> </a:t>
                      </a:r>
                    </a:p>
                    <a:p>
                      <a:r>
                        <a:rPr lang="es-ES" baseline="0" dirty="0" smtClean="0"/>
                        <a:t>Pruebas</a:t>
                      </a:r>
                    </a:p>
                    <a:p>
                      <a:r>
                        <a:rPr lang="es-ES" baseline="0" dirty="0" smtClean="0"/>
                        <a:t>Autoevaluación</a:t>
                      </a:r>
                    </a:p>
                    <a:p>
                      <a:r>
                        <a:rPr lang="es-ES" baseline="0" dirty="0" smtClean="0"/>
                        <a:t>Entrevista</a:t>
                      </a:r>
                      <a:endParaRPr lang="es-ES" dirty="0"/>
                    </a:p>
                  </a:txBody>
                  <a:tcPr/>
                </a:tc>
                <a:tc>
                  <a:txBody>
                    <a:bodyPr/>
                    <a:lstStyle/>
                    <a:p>
                      <a:r>
                        <a:rPr lang="es-ES" dirty="0" smtClean="0"/>
                        <a:t>Observación</a:t>
                      </a:r>
                    </a:p>
                    <a:p>
                      <a:r>
                        <a:rPr lang="es-ES" baseline="0" dirty="0" smtClean="0"/>
                        <a:t>Pruebas</a:t>
                      </a:r>
                    </a:p>
                    <a:p>
                      <a:r>
                        <a:rPr lang="es-ES" baseline="0" dirty="0" smtClean="0"/>
                        <a:t>Autoevaluación</a:t>
                      </a:r>
                    </a:p>
                    <a:p>
                      <a:r>
                        <a:rPr lang="es-ES" baseline="0" dirty="0" smtClean="0"/>
                        <a:t>Entrevista</a:t>
                      </a:r>
                    </a:p>
                  </a:txBody>
                  <a:tcPr/>
                </a:tc>
              </a:tr>
              <a:tr h="447282">
                <a:tc>
                  <a:txBody>
                    <a:bodyPr/>
                    <a:lstStyle/>
                    <a:p>
                      <a:r>
                        <a:rPr lang="es-ES" dirty="0" smtClean="0"/>
                        <a:t>Carácter</a:t>
                      </a:r>
                      <a:endParaRPr lang="es-ES" dirty="0"/>
                    </a:p>
                  </a:txBody>
                  <a:tcPr/>
                </a:tc>
                <a:tc>
                  <a:txBody>
                    <a:bodyPr/>
                    <a:lstStyle/>
                    <a:p>
                      <a:r>
                        <a:rPr lang="es-ES" dirty="0" smtClean="0"/>
                        <a:t>Indagador</a:t>
                      </a:r>
                      <a:endParaRPr lang="es-ES" dirty="0"/>
                    </a:p>
                  </a:txBody>
                  <a:tcPr/>
                </a:tc>
                <a:tc>
                  <a:txBody>
                    <a:bodyPr/>
                    <a:lstStyle/>
                    <a:p>
                      <a:r>
                        <a:rPr lang="es-ES" dirty="0" smtClean="0"/>
                        <a:t>Orientador</a:t>
                      </a:r>
                      <a:endParaRPr lang="es-ES" dirty="0"/>
                    </a:p>
                  </a:txBody>
                  <a:tcPr/>
                </a:tc>
                <a:tc>
                  <a:txBody>
                    <a:bodyPr/>
                    <a:lstStyle/>
                    <a:p>
                      <a:r>
                        <a:rPr lang="es-ES" baseline="0" dirty="0" smtClean="0"/>
                        <a:t>Valorador</a:t>
                      </a:r>
                    </a:p>
                  </a:txBody>
                  <a:tcPr/>
                </a:tc>
              </a:tr>
            </a:tbl>
          </a:graphicData>
        </a:graphic>
      </p:graphicFrame>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4 Tabla"/>
          <p:cNvGraphicFramePr>
            <a:graphicFrameLocks noGrp="1"/>
          </p:cNvGraphicFramePr>
          <p:nvPr/>
        </p:nvGraphicFramePr>
        <p:xfrm>
          <a:off x="539552" y="620690"/>
          <a:ext cx="8064895" cy="5842775"/>
        </p:xfrm>
        <a:graphic>
          <a:graphicData uri="http://schemas.openxmlformats.org/drawingml/2006/table">
            <a:tbl>
              <a:tblPr/>
              <a:tblGrid>
                <a:gridCol w="2449089"/>
                <a:gridCol w="5615806"/>
              </a:tblGrid>
              <a:tr h="336580">
                <a:tc gridSpan="2">
                  <a:txBody>
                    <a:bodyPr/>
                    <a:lstStyle/>
                    <a:p>
                      <a:pPr algn="ctr">
                        <a:spcAft>
                          <a:spcPts val="0"/>
                        </a:spcAft>
                      </a:pPr>
                      <a:r>
                        <a:rPr lang="es-ES" sz="1400">
                          <a:solidFill>
                            <a:srgbClr val="000000"/>
                          </a:solidFill>
                          <a:latin typeface="Arial"/>
                          <a:ea typeface="Times New Roman"/>
                          <a:cs typeface="Times New Roman"/>
                        </a:rPr>
                        <a:t>Tipos de evaluación</a:t>
                      </a:r>
                      <a:endParaRPr lang="es-ES" sz="800">
                        <a:solidFill>
                          <a:srgbClr val="000000"/>
                        </a:solidFill>
                        <a:latin typeface="Arial"/>
                        <a:ea typeface="Calibri"/>
                        <a:cs typeface="Times New Roman"/>
                      </a:endParaRPr>
                    </a:p>
                  </a:txBody>
                  <a:tcPr marL="44367" marR="44367" marT="0" marB="0">
                    <a:lnL w="12700" cap="flat" cmpd="sng" algn="ctr">
                      <a:solidFill>
                        <a:srgbClr val="4F81BD"/>
                      </a:solidFill>
                      <a:prstDash val="solid"/>
                      <a:round/>
                      <a:headEnd type="none" w="med" len="med"/>
                      <a:tailEnd type="none" w="med" len="med"/>
                    </a:lnL>
                    <a:lnR w="12700" cap="flat" cmpd="sng" algn="ctr">
                      <a:solidFill>
                        <a:srgbClr val="4F81BD"/>
                      </a:solidFill>
                      <a:prstDash val="solid"/>
                      <a:round/>
                      <a:headEnd type="none" w="med" len="med"/>
                      <a:tailEnd type="none" w="med" len="med"/>
                    </a:lnR>
                    <a:lnT w="12700" cap="flat" cmpd="sng" algn="ctr">
                      <a:solidFill>
                        <a:srgbClr val="4F81BD"/>
                      </a:solidFill>
                      <a:prstDash val="solid"/>
                      <a:round/>
                      <a:headEnd type="none" w="med" len="med"/>
                      <a:tailEnd type="none" w="med" len="med"/>
                    </a:lnT>
                    <a:lnB w="28575" cap="flat" cmpd="sng" algn="ctr">
                      <a:solidFill>
                        <a:srgbClr val="4F81BD"/>
                      </a:solidFill>
                      <a:prstDash val="solid"/>
                      <a:round/>
                      <a:headEnd type="none" w="med" len="med"/>
                      <a:tailEnd type="none" w="med" len="med"/>
                    </a:lnB>
                    <a:solidFill>
                      <a:srgbClr val="D3DFEE"/>
                    </a:solidFill>
                  </a:tcPr>
                </a:tc>
                <a:tc hMerge="1">
                  <a:txBody>
                    <a:bodyPr/>
                    <a:lstStyle/>
                    <a:p>
                      <a:endParaRPr lang="es-ES"/>
                    </a:p>
                  </a:txBody>
                  <a:tcPr/>
                </a:tc>
              </a:tr>
              <a:tr h="1178035">
                <a:tc>
                  <a:txBody>
                    <a:bodyPr/>
                    <a:lstStyle/>
                    <a:p>
                      <a:pPr>
                        <a:spcAft>
                          <a:spcPts val="0"/>
                        </a:spcAft>
                      </a:pPr>
                      <a:r>
                        <a:rPr lang="es-ES" sz="1050" dirty="0">
                          <a:solidFill>
                            <a:srgbClr val="000000"/>
                          </a:solidFill>
                          <a:latin typeface="Comic Sans MS"/>
                          <a:ea typeface="Calibri"/>
                          <a:cs typeface="Times New Roman"/>
                        </a:rPr>
                        <a:t>Autoevaluación </a:t>
                      </a:r>
                      <a:endParaRPr lang="es-ES" sz="1100" dirty="0">
                        <a:solidFill>
                          <a:srgbClr val="000000"/>
                        </a:solidFill>
                        <a:latin typeface="Arial"/>
                        <a:ea typeface="Calibri"/>
                        <a:cs typeface="Times New Roman"/>
                      </a:endParaRPr>
                    </a:p>
                  </a:txBody>
                  <a:tcPr marL="44367" marR="44367" marT="0" marB="0">
                    <a:lnL w="12700" cap="flat" cmpd="sng" algn="ctr">
                      <a:solidFill>
                        <a:srgbClr val="4F81BD"/>
                      </a:solidFill>
                      <a:prstDash val="solid"/>
                      <a:round/>
                      <a:headEnd type="none" w="med" len="med"/>
                      <a:tailEnd type="none" w="med" len="med"/>
                    </a:lnL>
                    <a:lnR w="12700" cap="flat" cmpd="sng" algn="ctr">
                      <a:solidFill>
                        <a:srgbClr val="4F81BD"/>
                      </a:solidFill>
                      <a:prstDash val="solid"/>
                      <a:round/>
                      <a:headEnd type="none" w="med" len="med"/>
                      <a:tailEnd type="none" w="med" len="med"/>
                    </a:lnR>
                    <a:lnT w="28575" cap="flat" cmpd="sng" algn="ctr">
                      <a:solidFill>
                        <a:srgbClr val="4F81BD"/>
                      </a:solidFill>
                      <a:prstDash val="solid"/>
                      <a:round/>
                      <a:headEnd type="none" w="med" len="med"/>
                      <a:tailEnd type="none" w="med" len="med"/>
                    </a:lnT>
                    <a:lnB w="12700" cap="flat" cmpd="sng" algn="ctr">
                      <a:solidFill>
                        <a:srgbClr val="4F81BD"/>
                      </a:solidFill>
                      <a:prstDash val="solid"/>
                      <a:round/>
                      <a:headEnd type="none" w="med" len="med"/>
                      <a:tailEnd type="none" w="med" len="med"/>
                    </a:lnB>
                    <a:solidFill>
                      <a:srgbClr val="D3DFEE"/>
                    </a:solidFill>
                  </a:tcPr>
                </a:tc>
                <a:tc>
                  <a:txBody>
                    <a:bodyPr/>
                    <a:lstStyle/>
                    <a:p>
                      <a:pPr>
                        <a:spcAft>
                          <a:spcPts val="0"/>
                        </a:spcAft>
                      </a:pPr>
                      <a:endParaRPr lang="es-ES" sz="1050" dirty="0">
                        <a:solidFill>
                          <a:srgbClr val="000000"/>
                        </a:solidFill>
                        <a:latin typeface="Comic Sans MS"/>
                        <a:ea typeface="Calibri"/>
                        <a:cs typeface="Times New Roman"/>
                      </a:endParaRPr>
                    </a:p>
                    <a:p>
                      <a:pPr>
                        <a:spcAft>
                          <a:spcPts val="0"/>
                        </a:spcAft>
                      </a:pPr>
                      <a:r>
                        <a:rPr lang="es-ES" sz="1050" dirty="0">
                          <a:solidFill>
                            <a:srgbClr val="000000"/>
                          </a:solidFill>
                          <a:latin typeface="Comic Sans MS"/>
                          <a:ea typeface="Calibri"/>
                          <a:cs typeface="Verdana"/>
                        </a:rPr>
                        <a:t>- </a:t>
                      </a:r>
                      <a:r>
                        <a:rPr lang="es-ES" sz="1050" dirty="0">
                          <a:solidFill>
                            <a:srgbClr val="000000"/>
                          </a:solidFill>
                          <a:latin typeface="Comic Sans MS"/>
                          <a:ea typeface="Calibri"/>
                          <a:cs typeface="Times New Roman"/>
                        </a:rPr>
                        <a:t>La realiza el alumno con la finalidad de comprobar su grado de aprendizaje en relación a los objetivos o logros esperados en su desempeño. </a:t>
                      </a:r>
                      <a:endParaRPr lang="es-ES" sz="1100" dirty="0">
                        <a:solidFill>
                          <a:srgbClr val="000000"/>
                        </a:solidFill>
                        <a:latin typeface="Arial"/>
                        <a:ea typeface="Calibri"/>
                        <a:cs typeface="Times New Roman"/>
                      </a:endParaRPr>
                    </a:p>
                    <a:p>
                      <a:pPr>
                        <a:spcAft>
                          <a:spcPts val="0"/>
                        </a:spcAft>
                      </a:pPr>
                      <a:r>
                        <a:rPr lang="es-ES" sz="1050" dirty="0">
                          <a:solidFill>
                            <a:srgbClr val="000000"/>
                          </a:solidFill>
                          <a:latin typeface="Comic Sans MS"/>
                          <a:ea typeface="Calibri"/>
                          <a:cs typeface="Verdana"/>
                        </a:rPr>
                        <a:t>- </a:t>
                      </a:r>
                      <a:r>
                        <a:rPr lang="es-ES" sz="1050" dirty="0">
                          <a:solidFill>
                            <a:srgbClr val="000000"/>
                          </a:solidFill>
                          <a:latin typeface="Comic Sans MS"/>
                          <a:ea typeface="Calibri"/>
                          <a:cs typeface="Times New Roman"/>
                        </a:rPr>
                        <a:t>Es importante establecer el proceso y criterios de evaluación, así como la escala cualitativa o cuantitativa que se va a aplicar. </a:t>
                      </a:r>
                      <a:endParaRPr lang="es-ES" sz="1100" dirty="0">
                        <a:solidFill>
                          <a:srgbClr val="000000"/>
                        </a:solidFill>
                        <a:latin typeface="Arial"/>
                        <a:ea typeface="Calibri"/>
                        <a:cs typeface="Times New Roman"/>
                      </a:endParaRPr>
                    </a:p>
                    <a:p>
                      <a:pPr>
                        <a:spcAft>
                          <a:spcPts val="0"/>
                        </a:spcAft>
                      </a:pPr>
                      <a:r>
                        <a:rPr lang="es-ES" sz="1050" dirty="0">
                          <a:solidFill>
                            <a:srgbClr val="000000"/>
                          </a:solidFill>
                          <a:latin typeface="Comic Sans MS"/>
                          <a:ea typeface="Calibri"/>
                          <a:cs typeface="Verdana"/>
                        </a:rPr>
                        <a:t>- </a:t>
                      </a:r>
                      <a:r>
                        <a:rPr lang="es-ES" sz="1050" dirty="0">
                          <a:solidFill>
                            <a:srgbClr val="000000"/>
                          </a:solidFill>
                          <a:latin typeface="Comic Sans MS"/>
                          <a:ea typeface="Calibri"/>
                          <a:cs typeface="Times New Roman"/>
                        </a:rPr>
                        <a:t>Es importante señalar a nuestros alumnos que la autoevaluación les permite detectar sus propias áreas de mejora. </a:t>
                      </a:r>
                      <a:endParaRPr lang="es-ES" sz="1100" dirty="0">
                        <a:solidFill>
                          <a:srgbClr val="000000"/>
                        </a:solidFill>
                        <a:latin typeface="Arial"/>
                        <a:ea typeface="Calibri"/>
                        <a:cs typeface="Times New Roman"/>
                      </a:endParaRPr>
                    </a:p>
                  </a:txBody>
                  <a:tcPr marL="44367" marR="44367" marT="0" marB="0">
                    <a:lnL w="12700" cap="flat" cmpd="sng" algn="ctr">
                      <a:solidFill>
                        <a:srgbClr val="4F81BD"/>
                      </a:solidFill>
                      <a:prstDash val="solid"/>
                      <a:round/>
                      <a:headEnd type="none" w="med" len="med"/>
                      <a:tailEnd type="none" w="med" len="med"/>
                    </a:lnL>
                    <a:lnR w="12700" cap="flat" cmpd="sng" algn="ctr">
                      <a:solidFill>
                        <a:srgbClr val="4F81BD"/>
                      </a:solidFill>
                      <a:prstDash val="solid"/>
                      <a:round/>
                      <a:headEnd type="none" w="med" len="med"/>
                      <a:tailEnd type="none" w="med" len="med"/>
                    </a:lnR>
                    <a:lnT w="28575" cap="flat" cmpd="sng" algn="ctr">
                      <a:solidFill>
                        <a:srgbClr val="4F81BD"/>
                      </a:solidFill>
                      <a:prstDash val="solid"/>
                      <a:round/>
                      <a:headEnd type="none" w="med" len="med"/>
                      <a:tailEnd type="none" w="med" len="med"/>
                    </a:lnT>
                    <a:lnB w="12700" cap="flat" cmpd="sng" algn="ctr">
                      <a:solidFill>
                        <a:srgbClr val="4F81BD"/>
                      </a:solidFill>
                      <a:prstDash val="solid"/>
                      <a:round/>
                      <a:headEnd type="none" w="med" len="med"/>
                      <a:tailEnd type="none" w="med" len="med"/>
                    </a:lnB>
                  </a:tcPr>
                </a:tc>
              </a:tr>
              <a:tr h="1178035">
                <a:tc>
                  <a:txBody>
                    <a:bodyPr/>
                    <a:lstStyle/>
                    <a:p>
                      <a:pPr>
                        <a:spcAft>
                          <a:spcPts val="0"/>
                        </a:spcAft>
                      </a:pPr>
                      <a:r>
                        <a:rPr lang="es-ES" sz="1050">
                          <a:solidFill>
                            <a:srgbClr val="000000"/>
                          </a:solidFill>
                          <a:latin typeface="Comic Sans MS"/>
                          <a:ea typeface="Calibri"/>
                          <a:cs typeface="Times New Roman"/>
                        </a:rPr>
                        <a:t>Coevaluación </a:t>
                      </a:r>
                      <a:endParaRPr lang="es-ES" sz="1100">
                        <a:solidFill>
                          <a:srgbClr val="000000"/>
                        </a:solidFill>
                        <a:latin typeface="Arial"/>
                        <a:ea typeface="Calibri"/>
                        <a:cs typeface="Times New Roman"/>
                      </a:endParaRPr>
                    </a:p>
                  </a:txBody>
                  <a:tcPr marL="44367" marR="44367" marT="0" marB="0">
                    <a:lnL w="12700" cap="flat" cmpd="sng" algn="ctr">
                      <a:solidFill>
                        <a:srgbClr val="4F81BD"/>
                      </a:solidFill>
                      <a:prstDash val="solid"/>
                      <a:round/>
                      <a:headEnd type="none" w="med" len="med"/>
                      <a:tailEnd type="none" w="med" len="med"/>
                    </a:lnL>
                    <a:lnR w="12700" cap="flat" cmpd="sng" algn="ctr">
                      <a:solidFill>
                        <a:srgbClr val="4F81BD"/>
                      </a:solidFill>
                      <a:prstDash val="solid"/>
                      <a:round/>
                      <a:headEnd type="none" w="med" len="med"/>
                      <a:tailEnd type="none" w="med" len="med"/>
                    </a:lnR>
                    <a:lnT w="12700" cap="flat" cmpd="sng" algn="ctr">
                      <a:solidFill>
                        <a:srgbClr val="4F81BD"/>
                      </a:solidFill>
                      <a:prstDash val="solid"/>
                      <a:round/>
                      <a:headEnd type="none" w="med" len="med"/>
                      <a:tailEnd type="none" w="med" len="med"/>
                    </a:lnT>
                    <a:lnB w="12700" cap="flat" cmpd="sng" algn="ctr">
                      <a:solidFill>
                        <a:srgbClr val="4F81BD"/>
                      </a:solidFill>
                      <a:prstDash val="solid"/>
                      <a:round/>
                      <a:headEnd type="none" w="med" len="med"/>
                      <a:tailEnd type="none" w="med" len="med"/>
                    </a:lnB>
                    <a:solidFill>
                      <a:srgbClr val="D3DFEE"/>
                    </a:solidFill>
                  </a:tcPr>
                </a:tc>
                <a:tc>
                  <a:txBody>
                    <a:bodyPr/>
                    <a:lstStyle/>
                    <a:p>
                      <a:pPr>
                        <a:spcAft>
                          <a:spcPts val="0"/>
                        </a:spcAft>
                      </a:pPr>
                      <a:endParaRPr lang="es-ES" sz="1050">
                        <a:solidFill>
                          <a:srgbClr val="000000"/>
                        </a:solidFill>
                        <a:latin typeface="Comic Sans MS"/>
                        <a:ea typeface="Calibri"/>
                        <a:cs typeface="Times New Roman"/>
                      </a:endParaRPr>
                    </a:p>
                    <a:p>
                      <a:pPr>
                        <a:spcAft>
                          <a:spcPts val="0"/>
                        </a:spcAft>
                      </a:pPr>
                      <a:r>
                        <a:rPr lang="es-ES" sz="1050">
                          <a:solidFill>
                            <a:srgbClr val="000000"/>
                          </a:solidFill>
                          <a:latin typeface="Comic Sans MS"/>
                          <a:ea typeface="Calibri"/>
                          <a:cs typeface="Verdana"/>
                        </a:rPr>
                        <a:t>- </a:t>
                      </a:r>
                      <a:r>
                        <a:rPr lang="es-ES" sz="1050">
                          <a:solidFill>
                            <a:srgbClr val="000000"/>
                          </a:solidFill>
                          <a:latin typeface="Comic Sans MS"/>
                          <a:ea typeface="Calibri"/>
                          <a:cs typeface="Times New Roman"/>
                        </a:rPr>
                        <a:t>Este tipo de evaluación se da cuando los alumnos evalúan a sus compañeros y se evalúan entre sí. Es muy importante enseñar a los alumnos a evaluar correctamente a sus compañeros. La coevaluación puede prestarse para que traten de menospreciar el trabajo de otros, si no se les enseña sobre cómo hacerla. </a:t>
                      </a:r>
                      <a:endParaRPr lang="es-ES" sz="1100">
                        <a:solidFill>
                          <a:srgbClr val="000000"/>
                        </a:solidFill>
                        <a:latin typeface="Arial"/>
                        <a:ea typeface="Calibri"/>
                        <a:cs typeface="Times New Roman"/>
                      </a:endParaRPr>
                    </a:p>
                    <a:p>
                      <a:pPr>
                        <a:spcAft>
                          <a:spcPts val="0"/>
                        </a:spcAft>
                      </a:pPr>
                      <a:r>
                        <a:rPr lang="es-ES" sz="1050">
                          <a:solidFill>
                            <a:srgbClr val="000000"/>
                          </a:solidFill>
                          <a:latin typeface="Comic Sans MS"/>
                          <a:ea typeface="Calibri"/>
                          <a:cs typeface="Verdana"/>
                        </a:rPr>
                        <a:t>- </a:t>
                      </a:r>
                      <a:r>
                        <a:rPr lang="es-ES" sz="1050">
                          <a:solidFill>
                            <a:srgbClr val="000000"/>
                          </a:solidFill>
                          <a:latin typeface="Comic Sans MS"/>
                          <a:ea typeface="Calibri"/>
                          <a:cs typeface="Times New Roman"/>
                        </a:rPr>
                        <a:t>El maestro debe estar atento y ayudar a los alumnos paulatinamente a que desarrollen esta habilidad, y que los frutos sean enriquecedores para el que evalúa y para el que es evaluado. </a:t>
                      </a:r>
                      <a:endParaRPr lang="es-ES" sz="1100">
                        <a:solidFill>
                          <a:srgbClr val="000000"/>
                        </a:solidFill>
                        <a:latin typeface="Arial"/>
                        <a:ea typeface="Calibri"/>
                        <a:cs typeface="Times New Roman"/>
                      </a:endParaRPr>
                    </a:p>
                  </a:txBody>
                  <a:tcPr marL="44367" marR="44367" marT="0" marB="0">
                    <a:lnL w="12700" cap="flat" cmpd="sng" algn="ctr">
                      <a:solidFill>
                        <a:srgbClr val="4F81BD"/>
                      </a:solidFill>
                      <a:prstDash val="solid"/>
                      <a:round/>
                      <a:headEnd type="none" w="med" len="med"/>
                      <a:tailEnd type="none" w="med" len="med"/>
                    </a:lnL>
                    <a:lnR w="12700" cap="flat" cmpd="sng" algn="ctr">
                      <a:solidFill>
                        <a:srgbClr val="4F81BD"/>
                      </a:solidFill>
                      <a:prstDash val="solid"/>
                      <a:round/>
                      <a:headEnd type="none" w="med" len="med"/>
                      <a:tailEnd type="none" w="med" len="med"/>
                    </a:lnR>
                    <a:lnT w="12700" cap="flat" cmpd="sng" algn="ctr">
                      <a:solidFill>
                        <a:srgbClr val="4F81BD"/>
                      </a:solidFill>
                      <a:prstDash val="solid"/>
                      <a:round/>
                      <a:headEnd type="none" w="med" len="med"/>
                      <a:tailEnd type="none" w="med" len="med"/>
                    </a:lnT>
                    <a:lnB w="12700" cap="flat" cmpd="sng" algn="ctr">
                      <a:solidFill>
                        <a:srgbClr val="4F81BD"/>
                      </a:solidFill>
                      <a:prstDash val="solid"/>
                      <a:round/>
                      <a:headEnd type="none" w="med" len="med"/>
                      <a:tailEnd type="none" w="med" len="med"/>
                    </a:lnB>
                  </a:tcPr>
                </a:tc>
              </a:tr>
              <a:tr h="2707948">
                <a:tc>
                  <a:txBody>
                    <a:bodyPr/>
                    <a:lstStyle/>
                    <a:p>
                      <a:pPr>
                        <a:spcAft>
                          <a:spcPts val="0"/>
                        </a:spcAft>
                      </a:pPr>
                      <a:endParaRPr lang="es-ES" sz="1100" dirty="0">
                        <a:solidFill>
                          <a:srgbClr val="000000"/>
                        </a:solidFill>
                        <a:latin typeface="Arial"/>
                        <a:ea typeface="Calibri"/>
                        <a:cs typeface="Times New Roman"/>
                      </a:endParaRPr>
                    </a:p>
                    <a:p>
                      <a:pPr>
                        <a:spcAft>
                          <a:spcPts val="0"/>
                        </a:spcAft>
                      </a:pPr>
                      <a:r>
                        <a:rPr lang="es-ES" sz="1000" dirty="0">
                          <a:solidFill>
                            <a:srgbClr val="000000"/>
                          </a:solidFill>
                          <a:latin typeface="Arial"/>
                          <a:ea typeface="Calibri"/>
                          <a:cs typeface="Times New Roman"/>
                        </a:rPr>
                        <a:t> </a:t>
                      </a:r>
                      <a:endParaRPr lang="es-ES" sz="1100" dirty="0">
                        <a:solidFill>
                          <a:srgbClr val="000000"/>
                        </a:solidFill>
                        <a:latin typeface="Arial"/>
                        <a:ea typeface="Calibri"/>
                        <a:cs typeface="Times New Roman"/>
                      </a:endParaRPr>
                    </a:p>
                    <a:p>
                      <a:pPr>
                        <a:spcAft>
                          <a:spcPts val="0"/>
                        </a:spcAft>
                      </a:pPr>
                      <a:r>
                        <a:rPr lang="es-ES" sz="1000" dirty="0" err="1">
                          <a:solidFill>
                            <a:srgbClr val="000000"/>
                          </a:solidFill>
                          <a:latin typeface="Comic Sans MS"/>
                          <a:ea typeface="Calibri"/>
                          <a:cs typeface="Times New Roman"/>
                        </a:rPr>
                        <a:t>Heteroevaluación</a:t>
                      </a:r>
                      <a:endParaRPr lang="es-ES" sz="1100" dirty="0">
                        <a:solidFill>
                          <a:srgbClr val="000000"/>
                        </a:solidFill>
                        <a:latin typeface="Arial"/>
                        <a:ea typeface="Calibri"/>
                        <a:cs typeface="Times New Roman"/>
                      </a:endParaRPr>
                    </a:p>
                  </a:txBody>
                  <a:tcPr marL="44367" marR="44367" marT="0" marB="0">
                    <a:lnL w="12700" cap="flat" cmpd="sng" algn="ctr">
                      <a:solidFill>
                        <a:srgbClr val="4F81BD"/>
                      </a:solidFill>
                      <a:prstDash val="solid"/>
                      <a:round/>
                      <a:headEnd type="none" w="med" len="med"/>
                      <a:tailEnd type="none" w="med" len="med"/>
                    </a:lnL>
                    <a:lnR w="12700" cap="flat" cmpd="sng" algn="ctr">
                      <a:solidFill>
                        <a:srgbClr val="4F81BD"/>
                      </a:solidFill>
                      <a:prstDash val="solid"/>
                      <a:round/>
                      <a:headEnd type="none" w="med" len="med"/>
                      <a:tailEnd type="none" w="med" len="med"/>
                    </a:lnR>
                    <a:lnT w="12700" cap="flat" cmpd="sng" algn="ctr">
                      <a:solidFill>
                        <a:srgbClr val="4F81BD"/>
                      </a:solidFill>
                      <a:prstDash val="solid"/>
                      <a:round/>
                      <a:headEnd type="none" w="med" len="med"/>
                      <a:tailEnd type="none" w="med" len="med"/>
                    </a:lnT>
                    <a:lnB w="12700" cap="flat" cmpd="sng" algn="ctr">
                      <a:solidFill>
                        <a:srgbClr val="4F81BD"/>
                      </a:solidFill>
                      <a:prstDash val="solid"/>
                      <a:round/>
                      <a:headEnd type="none" w="med" len="med"/>
                      <a:tailEnd type="none" w="med" len="med"/>
                    </a:lnB>
                    <a:solidFill>
                      <a:srgbClr val="D3DFEE"/>
                    </a:solidFill>
                  </a:tcPr>
                </a:tc>
                <a:tc>
                  <a:txBody>
                    <a:bodyPr/>
                    <a:lstStyle/>
                    <a:p>
                      <a:pPr>
                        <a:spcAft>
                          <a:spcPts val="0"/>
                        </a:spcAft>
                      </a:pPr>
                      <a:endParaRPr lang="es-ES" sz="1100" dirty="0">
                        <a:solidFill>
                          <a:srgbClr val="000000"/>
                        </a:solidFill>
                        <a:latin typeface="Arial"/>
                        <a:ea typeface="Calibri"/>
                        <a:cs typeface="Times New Roman"/>
                      </a:endParaRPr>
                    </a:p>
                    <a:p>
                      <a:pPr>
                        <a:spcAft>
                          <a:spcPts val="0"/>
                        </a:spcAft>
                      </a:pPr>
                      <a:r>
                        <a:rPr lang="es-ES" sz="1050" dirty="0">
                          <a:solidFill>
                            <a:srgbClr val="000000"/>
                          </a:solidFill>
                          <a:latin typeface="Comic Sans MS"/>
                          <a:ea typeface="Calibri"/>
                          <a:cs typeface="Times New Roman"/>
                        </a:rPr>
                        <a:t>Éste tal vez sea el tipo de evaluación más conocido y utilizado en las aulas. </a:t>
                      </a:r>
                      <a:endParaRPr lang="es-ES" sz="1100" dirty="0">
                        <a:solidFill>
                          <a:srgbClr val="000000"/>
                        </a:solidFill>
                        <a:latin typeface="Arial"/>
                        <a:ea typeface="Calibri"/>
                        <a:cs typeface="Times New Roman"/>
                      </a:endParaRPr>
                    </a:p>
                    <a:p>
                      <a:pPr>
                        <a:spcAft>
                          <a:spcPts val="0"/>
                        </a:spcAft>
                      </a:pPr>
                      <a:r>
                        <a:rPr lang="es-ES" sz="1050" dirty="0">
                          <a:solidFill>
                            <a:srgbClr val="000000"/>
                          </a:solidFill>
                          <a:latin typeface="Comic Sans MS"/>
                          <a:ea typeface="Calibri"/>
                          <a:cs typeface="Times New Roman"/>
                        </a:rPr>
                        <a:t>El maestro es el responsable de comprobar los aprendizajes que obtuvieron los alumnos y para ello, debe diseñar adecuadamente las pruebas que servirán para que ellos muestren los conocimientos, habilidades y actitudes que han adquirido en un periodo de tiempo determinado. </a:t>
                      </a:r>
                      <a:endParaRPr lang="es-ES" sz="1100" dirty="0">
                        <a:solidFill>
                          <a:srgbClr val="000000"/>
                        </a:solidFill>
                        <a:latin typeface="Arial"/>
                        <a:ea typeface="Calibri"/>
                        <a:cs typeface="Times New Roman"/>
                      </a:endParaRPr>
                    </a:p>
                    <a:p>
                      <a:pPr>
                        <a:spcAft>
                          <a:spcPts val="0"/>
                        </a:spcAft>
                      </a:pPr>
                      <a:r>
                        <a:rPr lang="es-ES" sz="1050" dirty="0">
                          <a:solidFill>
                            <a:srgbClr val="000000"/>
                          </a:solidFill>
                          <a:latin typeface="Comic Sans MS"/>
                          <a:ea typeface="Calibri"/>
                          <a:cs typeface="Verdana"/>
                        </a:rPr>
                        <a:t>- </a:t>
                      </a:r>
                      <a:r>
                        <a:rPr lang="es-ES" sz="1050" dirty="0">
                          <a:solidFill>
                            <a:srgbClr val="000000"/>
                          </a:solidFill>
                          <a:latin typeface="Comic Sans MS"/>
                          <a:ea typeface="Calibri"/>
                          <a:cs typeface="Times New Roman"/>
                        </a:rPr>
                        <a:t>Para elaborar correctamente los instrumentos de evaluación, tenemos que considerar estas etapas o momentos: </a:t>
                      </a:r>
                      <a:endParaRPr lang="es-ES" sz="1100" dirty="0">
                        <a:solidFill>
                          <a:srgbClr val="000000"/>
                        </a:solidFill>
                        <a:latin typeface="Arial"/>
                        <a:ea typeface="Calibri"/>
                        <a:cs typeface="Times New Roman"/>
                      </a:endParaRPr>
                    </a:p>
                    <a:p>
                      <a:pPr marL="201295">
                        <a:spcAft>
                          <a:spcPts val="0"/>
                        </a:spcAft>
                      </a:pPr>
                      <a:r>
                        <a:rPr lang="es-ES" sz="1050" dirty="0">
                          <a:solidFill>
                            <a:srgbClr val="000000"/>
                          </a:solidFill>
                          <a:latin typeface="Comic Sans MS"/>
                          <a:ea typeface="Calibri"/>
                          <a:cs typeface="Verdana"/>
                        </a:rPr>
                        <a:t>- </a:t>
                      </a:r>
                      <a:r>
                        <a:rPr lang="es-ES" sz="1050" b="1" dirty="0">
                          <a:solidFill>
                            <a:srgbClr val="000000"/>
                          </a:solidFill>
                          <a:latin typeface="Comic Sans MS"/>
                          <a:ea typeface="Calibri"/>
                          <a:cs typeface="Times New Roman"/>
                        </a:rPr>
                        <a:t>Planeación: </a:t>
                      </a:r>
                      <a:r>
                        <a:rPr lang="es-ES" sz="1050" dirty="0">
                          <a:solidFill>
                            <a:srgbClr val="000000"/>
                          </a:solidFill>
                          <a:latin typeface="Comic Sans MS"/>
                          <a:ea typeface="Calibri"/>
                          <a:cs typeface="Times New Roman"/>
                        </a:rPr>
                        <a:t>en esta etapa se determina el propósito, los procesos y resultados que se van a evaluar.</a:t>
                      </a:r>
                      <a:endParaRPr lang="es-ES" sz="1100" dirty="0">
                        <a:solidFill>
                          <a:srgbClr val="000000"/>
                        </a:solidFill>
                        <a:latin typeface="Arial"/>
                        <a:ea typeface="Calibri"/>
                        <a:cs typeface="Times New Roman"/>
                      </a:endParaRPr>
                    </a:p>
                    <a:p>
                      <a:pPr marL="201295">
                        <a:spcAft>
                          <a:spcPts val="0"/>
                        </a:spcAft>
                      </a:pPr>
                      <a:r>
                        <a:rPr lang="es-ES" sz="1050" dirty="0">
                          <a:solidFill>
                            <a:srgbClr val="000000"/>
                          </a:solidFill>
                          <a:latin typeface="Comic Sans MS"/>
                          <a:ea typeface="Calibri"/>
                          <a:cs typeface="Times New Roman"/>
                        </a:rPr>
                        <a:t>-  </a:t>
                      </a:r>
                      <a:r>
                        <a:rPr lang="es-ES" sz="1050" b="1" dirty="0">
                          <a:solidFill>
                            <a:srgbClr val="000000"/>
                          </a:solidFill>
                          <a:latin typeface="Comic Sans MS"/>
                          <a:ea typeface="Calibri"/>
                          <a:cs typeface="Times New Roman"/>
                        </a:rPr>
                        <a:t>Preparación: </a:t>
                      </a:r>
                      <a:r>
                        <a:rPr lang="es-ES" sz="1050" dirty="0">
                          <a:solidFill>
                            <a:srgbClr val="000000"/>
                          </a:solidFill>
                          <a:latin typeface="Comic Sans MS"/>
                          <a:ea typeface="Calibri"/>
                          <a:cs typeface="Times New Roman"/>
                        </a:rPr>
                        <a:t>se elaboran las preguntas, indicadores o conductas a observar, se redactan las instrucciones y se realiza la presentación final para aplicar el instrumento. Los aspectos a evaluar, deben ser redactados en función del objetivo a alcanzar y del nivel de los alumnos. </a:t>
                      </a:r>
                      <a:endParaRPr lang="es-ES" sz="1100" dirty="0">
                        <a:solidFill>
                          <a:srgbClr val="000000"/>
                        </a:solidFill>
                        <a:latin typeface="Arial"/>
                        <a:ea typeface="Calibri"/>
                        <a:cs typeface="Times New Roman"/>
                      </a:endParaRPr>
                    </a:p>
                    <a:p>
                      <a:pPr marL="201295">
                        <a:spcAft>
                          <a:spcPts val="0"/>
                        </a:spcAft>
                      </a:pPr>
                      <a:r>
                        <a:rPr lang="es-ES" sz="1050" dirty="0">
                          <a:solidFill>
                            <a:srgbClr val="000000"/>
                          </a:solidFill>
                          <a:latin typeface="Comic Sans MS"/>
                          <a:ea typeface="Calibri"/>
                          <a:cs typeface="Verdana"/>
                        </a:rPr>
                        <a:t>- </a:t>
                      </a:r>
                      <a:r>
                        <a:rPr lang="es-ES" sz="1050" b="1" dirty="0">
                          <a:solidFill>
                            <a:srgbClr val="000000"/>
                          </a:solidFill>
                          <a:latin typeface="Comic Sans MS"/>
                          <a:ea typeface="Calibri"/>
                          <a:cs typeface="Times New Roman"/>
                        </a:rPr>
                        <a:t>Administración: </a:t>
                      </a:r>
                      <a:r>
                        <a:rPr lang="es-ES" sz="1050" dirty="0">
                          <a:solidFill>
                            <a:srgbClr val="000000"/>
                          </a:solidFill>
                          <a:latin typeface="Comic Sans MS"/>
                          <a:ea typeface="Calibri"/>
                          <a:cs typeface="Times New Roman"/>
                        </a:rPr>
                        <a:t>se aplica la prueba en el tiempo estimado. </a:t>
                      </a:r>
                      <a:endParaRPr lang="es-ES" sz="1100" dirty="0">
                        <a:solidFill>
                          <a:srgbClr val="000000"/>
                        </a:solidFill>
                        <a:latin typeface="Arial"/>
                        <a:ea typeface="Calibri"/>
                        <a:cs typeface="Times New Roman"/>
                      </a:endParaRPr>
                    </a:p>
                    <a:p>
                      <a:pPr marL="201295">
                        <a:spcAft>
                          <a:spcPts val="0"/>
                        </a:spcAft>
                      </a:pPr>
                      <a:r>
                        <a:rPr lang="es-ES" sz="1050" dirty="0">
                          <a:solidFill>
                            <a:srgbClr val="000000"/>
                          </a:solidFill>
                          <a:latin typeface="Comic Sans MS"/>
                          <a:ea typeface="Calibri"/>
                          <a:cs typeface="Verdana"/>
                        </a:rPr>
                        <a:t>- </a:t>
                      </a:r>
                      <a:r>
                        <a:rPr lang="es-ES" sz="1050" b="1" dirty="0">
                          <a:solidFill>
                            <a:srgbClr val="000000"/>
                          </a:solidFill>
                          <a:latin typeface="Comic Sans MS"/>
                          <a:ea typeface="Calibri"/>
                          <a:cs typeface="Times New Roman"/>
                        </a:rPr>
                        <a:t>Calificación: </a:t>
                      </a:r>
                      <a:r>
                        <a:rPr lang="es-ES" sz="1050" dirty="0">
                          <a:solidFill>
                            <a:srgbClr val="000000"/>
                          </a:solidFill>
                          <a:latin typeface="Comic Sans MS"/>
                          <a:ea typeface="Calibri"/>
                          <a:cs typeface="Times New Roman"/>
                        </a:rPr>
                        <a:t>se otorga un número o se asigna un rango de acuerdo a una escala cualitativa. </a:t>
                      </a:r>
                      <a:endParaRPr lang="es-ES" sz="1100" dirty="0">
                        <a:solidFill>
                          <a:srgbClr val="000000"/>
                        </a:solidFill>
                        <a:latin typeface="Arial"/>
                        <a:ea typeface="Calibri"/>
                        <a:cs typeface="Times New Roman"/>
                      </a:endParaRPr>
                    </a:p>
                    <a:p>
                      <a:pPr marL="201295">
                        <a:spcAft>
                          <a:spcPts val="0"/>
                        </a:spcAft>
                      </a:pPr>
                      <a:r>
                        <a:rPr lang="es-ES" sz="1050" dirty="0">
                          <a:solidFill>
                            <a:srgbClr val="000000"/>
                          </a:solidFill>
                          <a:latin typeface="Comic Sans MS"/>
                          <a:ea typeface="Calibri"/>
                          <a:cs typeface="Verdana"/>
                        </a:rPr>
                        <a:t>- </a:t>
                      </a:r>
                      <a:r>
                        <a:rPr lang="es-ES" sz="1050" b="1" dirty="0">
                          <a:solidFill>
                            <a:srgbClr val="000000"/>
                          </a:solidFill>
                          <a:latin typeface="Comic Sans MS"/>
                          <a:ea typeface="Calibri"/>
                          <a:cs typeface="Times New Roman"/>
                        </a:rPr>
                        <a:t>Análisis de resultados: </a:t>
                      </a:r>
                      <a:r>
                        <a:rPr lang="es-ES" sz="1050" dirty="0">
                          <a:solidFill>
                            <a:srgbClr val="000000"/>
                          </a:solidFill>
                          <a:latin typeface="Comic Sans MS"/>
                          <a:ea typeface="Calibri"/>
                          <a:cs typeface="Times New Roman"/>
                        </a:rPr>
                        <a:t>se interpreta la información para guiar aprendizajes posteriores y también para elaborar pruebas futuras. </a:t>
                      </a:r>
                      <a:endParaRPr lang="es-ES" sz="1100" dirty="0">
                        <a:solidFill>
                          <a:srgbClr val="000000"/>
                        </a:solidFill>
                        <a:latin typeface="Arial"/>
                        <a:ea typeface="Calibri"/>
                        <a:cs typeface="Times New Roman"/>
                      </a:endParaRPr>
                    </a:p>
                  </a:txBody>
                  <a:tcPr marL="44367" marR="44367" marT="0" marB="0">
                    <a:lnL w="12700" cap="flat" cmpd="sng" algn="ctr">
                      <a:solidFill>
                        <a:srgbClr val="4F81BD"/>
                      </a:solidFill>
                      <a:prstDash val="solid"/>
                      <a:round/>
                      <a:headEnd type="none" w="med" len="med"/>
                      <a:tailEnd type="none" w="med" len="med"/>
                    </a:lnL>
                    <a:lnR w="12700" cap="flat" cmpd="sng" algn="ctr">
                      <a:solidFill>
                        <a:srgbClr val="4F81BD"/>
                      </a:solidFill>
                      <a:prstDash val="solid"/>
                      <a:round/>
                      <a:headEnd type="none" w="med" len="med"/>
                      <a:tailEnd type="none" w="med" len="med"/>
                    </a:lnR>
                    <a:lnT w="12700" cap="flat" cmpd="sng" algn="ctr">
                      <a:solidFill>
                        <a:srgbClr val="4F81BD"/>
                      </a:solidFill>
                      <a:prstDash val="solid"/>
                      <a:round/>
                      <a:headEnd type="none" w="med" len="med"/>
                      <a:tailEnd type="none" w="med" len="med"/>
                    </a:lnT>
                    <a:lnB w="12700" cap="flat" cmpd="sng" algn="ctr">
                      <a:solidFill>
                        <a:srgbClr val="4F81BD"/>
                      </a:solidFill>
                      <a:prstDash val="solid"/>
                      <a:round/>
                      <a:headEnd type="none" w="med" len="med"/>
                      <a:tailEnd type="none" w="med" len="med"/>
                    </a:lnB>
                  </a:tcPr>
                </a:tc>
              </a:tr>
            </a:tbl>
          </a:graphicData>
        </a:graphic>
      </p:graphicFrame>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3 Marcador de contenido"/>
          <p:cNvGraphicFramePr>
            <a:graphicFrameLocks noGrp="1"/>
          </p:cNvGraphicFramePr>
          <p:nvPr>
            <p:ph idx="1"/>
          </p:nvPr>
        </p:nvGraphicFramePr>
        <p:xfrm>
          <a:off x="457200" y="404664"/>
          <a:ext cx="8229600" cy="560243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3 Marcador de contenido"/>
          <p:cNvGraphicFramePr>
            <a:graphicFrameLocks noGrp="1"/>
          </p:cNvGraphicFramePr>
          <p:nvPr>
            <p:ph idx="1"/>
          </p:nvPr>
        </p:nvGraphicFramePr>
        <p:xfrm>
          <a:off x="457200" y="404663"/>
          <a:ext cx="8229600" cy="6158919"/>
        </p:xfrm>
        <a:graphic>
          <a:graphicData uri="http://schemas.openxmlformats.org/drawingml/2006/table">
            <a:tbl>
              <a:tblPr firstRow="1" bandRow="1">
                <a:tableStyleId>{5C22544A-7EE6-4342-B048-85BDC9FD1C3A}</a:tableStyleId>
              </a:tblPr>
              <a:tblGrid>
                <a:gridCol w="1371600"/>
                <a:gridCol w="1087016"/>
                <a:gridCol w="1152128"/>
                <a:gridCol w="1152128"/>
                <a:gridCol w="1080120"/>
                <a:gridCol w="2386608"/>
              </a:tblGrid>
              <a:tr h="616380">
                <a:tc gridSpan="6">
                  <a:txBody>
                    <a:bodyPr/>
                    <a:lstStyle/>
                    <a:p>
                      <a:r>
                        <a:rPr lang="es-ES" dirty="0" smtClean="0"/>
                        <a:t>Nombre</a:t>
                      </a:r>
                      <a:r>
                        <a:rPr lang="es-ES" baseline="0" dirty="0" smtClean="0"/>
                        <a:t> del evaluador: ___________________________ Matrícula: _________</a:t>
                      </a:r>
                      <a:endParaRPr lang="es-ES" dirty="0"/>
                    </a:p>
                  </a:txBody>
                  <a:tcPr/>
                </a:tc>
                <a:tc hMerge="1">
                  <a:txBody>
                    <a:bodyPr/>
                    <a:lstStyle/>
                    <a:p>
                      <a:endParaRPr lang="es-ES"/>
                    </a:p>
                  </a:txBody>
                  <a:tcPr/>
                </a:tc>
                <a:tc hMerge="1">
                  <a:txBody>
                    <a:bodyPr/>
                    <a:lstStyle/>
                    <a:p>
                      <a:endParaRPr lang="es-ES"/>
                    </a:p>
                  </a:txBody>
                  <a:tcPr/>
                </a:tc>
                <a:tc hMerge="1">
                  <a:txBody>
                    <a:bodyPr/>
                    <a:lstStyle/>
                    <a:p>
                      <a:endParaRPr lang="es-ES"/>
                    </a:p>
                  </a:txBody>
                  <a:tcPr/>
                </a:tc>
                <a:tc hMerge="1">
                  <a:txBody>
                    <a:bodyPr/>
                    <a:lstStyle/>
                    <a:p>
                      <a:endParaRPr lang="es-ES"/>
                    </a:p>
                  </a:txBody>
                  <a:tcPr/>
                </a:tc>
                <a:tc hMerge="1">
                  <a:txBody>
                    <a:bodyPr/>
                    <a:lstStyle/>
                    <a:p>
                      <a:endParaRPr lang="es-ES"/>
                    </a:p>
                  </a:txBody>
                  <a:tcPr/>
                </a:tc>
              </a:tr>
              <a:tr h="607935">
                <a:tc gridSpan="6">
                  <a:txBody>
                    <a:bodyPr/>
                    <a:lstStyle/>
                    <a:p>
                      <a:r>
                        <a:rPr lang="es-ES" dirty="0" smtClean="0"/>
                        <a:t>Equipo </a:t>
                      </a:r>
                      <a:r>
                        <a:rPr lang="es-ES" dirty="0" err="1" smtClean="0"/>
                        <a:t>núm</a:t>
                      </a:r>
                      <a:r>
                        <a:rPr lang="es-ES" dirty="0" smtClean="0"/>
                        <a:t>: ___________________ Grupo: ___________ Fecha: ___________</a:t>
                      </a:r>
                      <a:endParaRPr lang="es-ES" dirty="0"/>
                    </a:p>
                  </a:txBody>
                  <a:tcPr/>
                </a:tc>
                <a:tc hMerge="1">
                  <a:txBody>
                    <a:bodyPr/>
                    <a:lstStyle/>
                    <a:p>
                      <a:endParaRPr lang="es-ES"/>
                    </a:p>
                  </a:txBody>
                  <a:tcPr/>
                </a:tc>
                <a:tc hMerge="1">
                  <a:txBody>
                    <a:bodyPr/>
                    <a:lstStyle/>
                    <a:p>
                      <a:endParaRPr lang="es-ES"/>
                    </a:p>
                  </a:txBody>
                  <a:tcPr/>
                </a:tc>
                <a:tc hMerge="1">
                  <a:txBody>
                    <a:bodyPr/>
                    <a:lstStyle/>
                    <a:p>
                      <a:endParaRPr lang="es-ES"/>
                    </a:p>
                  </a:txBody>
                  <a:tcPr/>
                </a:tc>
                <a:tc hMerge="1">
                  <a:txBody>
                    <a:bodyPr/>
                    <a:lstStyle/>
                    <a:p>
                      <a:endParaRPr lang="es-ES"/>
                    </a:p>
                  </a:txBody>
                  <a:tcPr/>
                </a:tc>
                <a:tc hMerge="1">
                  <a:txBody>
                    <a:bodyPr/>
                    <a:lstStyle/>
                    <a:p>
                      <a:endParaRPr lang="es-ES"/>
                    </a:p>
                  </a:txBody>
                  <a:tcPr/>
                </a:tc>
              </a:tr>
              <a:tr h="1511990">
                <a:tc gridSpan="6">
                  <a:txBody>
                    <a:bodyPr/>
                    <a:lstStyle/>
                    <a:p>
                      <a:pPr algn="just"/>
                      <a:r>
                        <a:rPr lang="es-ES" dirty="0" smtClean="0"/>
                        <a:t>Instrucciones</a:t>
                      </a:r>
                    </a:p>
                    <a:p>
                      <a:pPr algn="just"/>
                      <a:r>
                        <a:rPr lang="es-ES" dirty="0" smtClean="0"/>
                        <a:t>En la primera</a:t>
                      </a:r>
                      <a:r>
                        <a:rPr lang="es-ES" baseline="0" dirty="0" smtClean="0"/>
                        <a:t> columna escriba el nombre de cada uno de sus compañeros, sin incluir el suyo. Divida 100 puntos entre ellos en cada uno de los aspectos que evaluará de acuerdo con su desempeño en el equipo. En la última columna, justifique la puntuación asignada.</a:t>
                      </a:r>
                      <a:endParaRPr lang="es-ES" dirty="0"/>
                    </a:p>
                  </a:txBody>
                  <a:tcPr/>
                </a:tc>
                <a:tc hMerge="1">
                  <a:txBody>
                    <a:bodyPr/>
                    <a:lstStyle/>
                    <a:p>
                      <a:endParaRPr lang="es-ES"/>
                    </a:p>
                  </a:txBody>
                  <a:tcPr/>
                </a:tc>
                <a:tc hMerge="1">
                  <a:txBody>
                    <a:bodyPr/>
                    <a:lstStyle/>
                    <a:p>
                      <a:endParaRPr lang="es-ES"/>
                    </a:p>
                  </a:txBody>
                  <a:tcPr/>
                </a:tc>
                <a:tc hMerge="1">
                  <a:txBody>
                    <a:bodyPr/>
                    <a:lstStyle/>
                    <a:p>
                      <a:endParaRPr lang="es-ES"/>
                    </a:p>
                  </a:txBody>
                  <a:tcPr/>
                </a:tc>
                <a:tc hMerge="1">
                  <a:txBody>
                    <a:bodyPr/>
                    <a:lstStyle/>
                    <a:p>
                      <a:endParaRPr lang="es-ES"/>
                    </a:p>
                  </a:txBody>
                  <a:tcPr/>
                </a:tc>
                <a:tc hMerge="1">
                  <a:txBody>
                    <a:bodyPr/>
                    <a:lstStyle/>
                    <a:p>
                      <a:endParaRPr lang="es-ES"/>
                    </a:p>
                  </a:txBody>
                  <a:tcPr/>
                </a:tc>
              </a:tr>
              <a:tr h="1713963">
                <a:tc gridSpan="6">
                  <a:txBody>
                    <a:bodyPr/>
                    <a:lstStyle/>
                    <a:p>
                      <a:r>
                        <a:rPr lang="es-ES" dirty="0" smtClean="0"/>
                        <a:t>Aspectos</a:t>
                      </a:r>
                      <a:r>
                        <a:rPr lang="es-ES" baseline="0" dirty="0" smtClean="0"/>
                        <a:t> a evaluar</a:t>
                      </a:r>
                    </a:p>
                    <a:p>
                      <a:pPr marL="342900" indent="-342900">
                        <a:buAutoNum type="arabicPeriod"/>
                      </a:pPr>
                      <a:r>
                        <a:rPr lang="es-ES" baseline="0" dirty="0" smtClean="0"/>
                        <a:t>Su actitud fue de apoyo para la elaboración del trabajo.</a:t>
                      </a:r>
                    </a:p>
                    <a:p>
                      <a:pPr marL="342900" indent="-342900">
                        <a:buAutoNum type="arabicPeriod"/>
                      </a:pPr>
                      <a:r>
                        <a:rPr lang="es-ES" baseline="0" dirty="0" smtClean="0"/>
                        <a:t>Consiguió información para la elaboración del trabajo.</a:t>
                      </a:r>
                    </a:p>
                    <a:p>
                      <a:pPr marL="342900" indent="-342900">
                        <a:buAutoNum type="arabicPeriod"/>
                      </a:pPr>
                      <a:r>
                        <a:rPr lang="es-ES" baseline="0" dirty="0" smtClean="0"/>
                        <a:t>Asistió a todas las juntas del equipo.</a:t>
                      </a:r>
                    </a:p>
                    <a:p>
                      <a:pPr marL="342900" indent="-342900">
                        <a:buAutoNum type="arabicPeriod"/>
                      </a:pPr>
                      <a:r>
                        <a:rPr lang="es-ES" baseline="0" dirty="0" smtClean="0"/>
                        <a:t>Cumplió con todo lo acordado.</a:t>
                      </a:r>
                      <a:endParaRPr lang="es-ES" dirty="0"/>
                    </a:p>
                  </a:txBody>
                  <a:tcPr/>
                </a:tc>
                <a:tc hMerge="1">
                  <a:txBody>
                    <a:bodyPr/>
                    <a:lstStyle/>
                    <a:p>
                      <a:endParaRPr lang="es-ES"/>
                    </a:p>
                  </a:txBody>
                  <a:tcPr/>
                </a:tc>
                <a:tc hMerge="1">
                  <a:txBody>
                    <a:bodyPr/>
                    <a:lstStyle/>
                    <a:p>
                      <a:endParaRPr lang="es-ES"/>
                    </a:p>
                  </a:txBody>
                  <a:tcPr/>
                </a:tc>
                <a:tc hMerge="1">
                  <a:txBody>
                    <a:bodyPr/>
                    <a:lstStyle/>
                    <a:p>
                      <a:endParaRPr lang="es-ES"/>
                    </a:p>
                  </a:txBody>
                  <a:tcPr/>
                </a:tc>
                <a:tc hMerge="1">
                  <a:txBody>
                    <a:bodyPr/>
                    <a:lstStyle/>
                    <a:p>
                      <a:endParaRPr lang="es-ES"/>
                    </a:p>
                  </a:txBody>
                  <a:tcPr/>
                </a:tc>
                <a:tc hMerge="1">
                  <a:txBody>
                    <a:bodyPr/>
                    <a:lstStyle/>
                    <a:p>
                      <a:endParaRPr lang="es-ES"/>
                    </a:p>
                  </a:txBody>
                  <a:tcPr/>
                </a:tc>
              </a:tr>
              <a:tr h="428491">
                <a:tc>
                  <a:txBody>
                    <a:bodyPr/>
                    <a:lstStyle/>
                    <a:p>
                      <a:pPr marL="342900" indent="-342900">
                        <a:buNone/>
                      </a:pPr>
                      <a:r>
                        <a:rPr lang="es-ES" dirty="0" smtClean="0"/>
                        <a:t>Nombre</a:t>
                      </a:r>
                      <a:endParaRPr lang="es-ES" dirty="0"/>
                    </a:p>
                  </a:txBody>
                  <a:tcPr/>
                </a:tc>
                <a:tc>
                  <a:txBody>
                    <a:bodyPr/>
                    <a:lstStyle/>
                    <a:p>
                      <a:pPr marL="342900" indent="-342900">
                        <a:buNone/>
                      </a:pPr>
                      <a:r>
                        <a:rPr lang="es-ES" sz="1400" dirty="0" smtClean="0"/>
                        <a:t>Aspecto 1</a:t>
                      </a:r>
                      <a:endParaRPr lang="es-ES" sz="1400" dirty="0"/>
                    </a:p>
                  </a:txBody>
                  <a:tcPr/>
                </a:tc>
                <a:tc>
                  <a:txBody>
                    <a:bodyPr/>
                    <a:lstStyle/>
                    <a:p>
                      <a:pPr marL="342900" indent="-342900">
                        <a:buNone/>
                      </a:pPr>
                      <a:r>
                        <a:rPr lang="es-ES" sz="1400" dirty="0" smtClean="0"/>
                        <a:t>Aspecto 2</a:t>
                      </a:r>
                      <a:endParaRPr lang="es-ES" sz="1400" dirty="0"/>
                    </a:p>
                  </a:txBody>
                  <a:tcPr/>
                </a:tc>
                <a:tc>
                  <a:txBody>
                    <a:bodyPr/>
                    <a:lstStyle/>
                    <a:p>
                      <a:pPr marL="342900" indent="-342900">
                        <a:buNone/>
                      </a:pPr>
                      <a:r>
                        <a:rPr lang="es-ES" sz="1400" dirty="0" smtClean="0"/>
                        <a:t>Aspecto 3</a:t>
                      </a:r>
                      <a:endParaRPr lang="es-ES" sz="1400" dirty="0"/>
                    </a:p>
                  </a:txBody>
                  <a:tcPr/>
                </a:tc>
                <a:tc>
                  <a:txBody>
                    <a:bodyPr/>
                    <a:lstStyle/>
                    <a:p>
                      <a:pPr marL="342900" indent="-342900">
                        <a:buNone/>
                      </a:pPr>
                      <a:r>
                        <a:rPr lang="es-ES" sz="1400" dirty="0" smtClean="0"/>
                        <a:t>Aspecto 4</a:t>
                      </a:r>
                      <a:endParaRPr lang="es-ES" sz="1400" dirty="0"/>
                    </a:p>
                  </a:txBody>
                  <a:tcPr/>
                </a:tc>
                <a:tc>
                  <a:txBody>
                    <a:bodyPr/>
                    <a:lstStyle/>
                    <a:p>
                      <a:pPr marL="342900" indent="-342900">
                        <a:buNone/>
                      </a:pPr>
                      <a:r>
                        <a:rPr lang="es-ES" dirty="0" smtClean="0"/>
                        <a:t>Justificación</a:t>
                      </a:r>
                      <a:endParaRPr lang="es-ES" dirty="0"/>
                    </a:p>
                  </a:txBody>
                  <a:tcPr/>
                </a:tc>
              </a:tr>
              <a:tr h="428491">
                <a:tc>
                  <a:txBody>
                    <a:bodyPr/>
                    <a:lstStyle/>
                    <a:p>
                      <a:pPr marL="342900" indent="-342900">
                        <a:buNone/>
                      </a:pPr>
                      <a:endParaRPr lang="es-ES" dirty="0" smtClean="0"/>
                    </a:p>
                    <a:p>
                      <a:pPr marL="342900" indent="-342900">
                        <a:buNone/>
                      </a:pPr>
                      <a:endParaRPr lang="es-ES" dirty="0"/>
                    </a:p>
                  </a:txBody>
                  <a:tcPr/>
                </a:tc>
                <a:tc>
                  <a:txBody>
                    <a:bodyPr/>
                    <a:lstStyle/>
                    <a:p>
                      <a:pPr marL="342900" indent="-342900">
                        <a:buNone/>
                      </a:pPr>
                      <a:endParaRPr lang="es-ES" dirty="0"/>
                    </a:p>
                  </a:txBody>
                  <a:tcPr/>
                </a:tc>
                <a:tc>
                  <a:txBody>
                    <a:bodyPr/>
                    <a:lstStyle/>
                    <a:p>
                      <a:pPr marL="342900" indent="-342900">
                        <a:buNone/>
                      </a:pPr>
                      <a:endParaRPr lang="es-ES" dirty="0"/>
                    </a:p>
                  </a:txBody>
                  <a:tcPr/>
                </a:tc>
                <a:tc>
                  <a:txBody>
                    <a:bodyPr/>
                    <a:lstStyle/>
                    <a:p>
                      <a:pPr marL="342900" indent="-342900">
                        <a:buNone/>
                      </a:pPr>
                      <a:endParaRPr lang="es-ES" dirty="0"/>
                    </a:p>
                  </a:txBody>
                  <a:tcPr/>
                </a:tc>
                <a:tc>
                  <a:txBody>
                    <a:bodyPr/>
                    <a:lstStyle/>
                    <a:p>
                      <a:pPr marL="342900" indent="-342900">
                        <a:buNone/>
                      </a:pPr>
                      <a:endParaRPr lang="es-ES" dirty="0"/>
                    </a:p>
                  </a:txBody>
                  <a:tcPr/>
                </a:tc>
                <a:tc>
                  <a:txBody>
                    <a:bodyPr/>
                    <a:lstStyle/>
                    <a:p>
                      <a:pPr marL="342900" indent="-342900">
                        <a:buNone/>
                      </a:pPr>
                      <a:endParaRPr lang="es-ES" dirty="0"/>
                    </a:p>
                  </a:txBody>
                  <a:tcPr/>
                </a:tc>
              </a:tr>
              <a:tr h="428491">
                <a:tc>
                  <a:txBody>
                    <a:bodyPr/>
                    <a:lstStyle/>
                    <a:p>
                      <a:pPr marL="342900" indent="-342900">
                        <a:buNone/>
                      </a:pPr>
                      <a:endParaRPr lang="es-ES" dirty="0" smtClean="0"/>
                    </a:p>
                    <a:p>
                      <a:pPr marL="342900" indent="-342900">
                        <a:buNone/>
                      </a:pPr>
                      <a:endParaRPr lang="es-ES" dirty="0"/>
                    </a:p>
                  </a:txBody>
                  <a:tcPr/>
                </a:tc>
                <a:tc>
                  <a:txBody>
                    <a:bodyPr/>
                    <a:lstStyle/>
                    <a:p>
                      <a:pPr marL="342900" indent="-342900">
                        <a:buNone/>
                      </a:pPr>
                      <a:endParaRPr lang="es-ES" dirty="0"/>
                    </a:p>
                  </a:txBody>
                  <a:tcPr/>
                </a:tc>
                <a:tc>
                  <a:txBody>
                    <a:bodyPr/>
                    <a:lstStyle/>
                    <a:p>
                      <a:pPr marL="342900" indent="-342900">
                        <a:buNone/>
                      </a:pPr>
                      <a:endParaRPr lang="es-ES" dirty="0"/>
                    </a:p>
                  </a:txBody>
                  <a:tcPr/>
                </a:tc>
                <a:tc>
                  <a:txBody>
                    <a:bodyPr/>
                    <a:lstStyle/>
                    <a:p>
                      <a:pPr marL="342900" indent="-342900">
                        <a:buNone/>
                      </a:pPr>
                      <a:endParaRPr lang="es-ES" dirty="0"/>
                    </a:p>
                  </a:txBody>
                  <a:tcPr/>
                </a:tc>
                <a:tc>
                  <a:txBody>
                    <a:bodyPr/>
                    <a:lstStyle/>
                    <a:p>
                      <a:pPr marL="342900" indent="-342900">
                        <a:buNone/>
                      </a:pPr>
                      <a:endParaRPr lang="es-ES" dirty="0"/>
                    </a:p>
                  </a:txBody>
                  <a:tcPr/>
                </a:tc>
                <a:tc>
                  <a:txBody>
                    <a:bodyPr/>
                    <a:lstStyle/>
                    <a:p>
                      <a:pPr marL="342900" indent="-342900">
                        <a:buNone/>
                      </a:pPr>
                      <a:endParaRPr lang="es-ES" dirty="0"/>
                    </a:p>
                  </a:txBody>
                  <a:tcPr/>
                </a:tc>
              </a:tr>
            </a:tbl>
          </a:graphicData>
        </a:graphic>
      </p:graphicFrame>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Título"/>
          <p:cNvSpPr>
            <a:spLocks noGrp="1"/>
          </p:cNvSpPr>
          <p:nvPr>
            <p:ph type="title"/>
          </p:nvPr>
        </p:nvSpPr>
        <p:spPr/>
        <p:txBody>
          <a:bodyPr/>
          <a:lstStyle/>
          <a:p>
            <a:r>
              <a:rPr lang="es-ES" dirty="0" smtClean="0"/>
              <a:t>Evaluación diagnóstica</a:t>
            </a:r>
            <a:endParaRPr lang="es-ES" dirty="0"/>
          </a:p>
        </p:txBody>
      </p:sp>
      <p:pic>
        <p:nvPicPr>
          <p:cNvPr id="1026" name="Picture 2"/>
          <p:cNvPicPr>
            <a:picLocks noChangeAspect="1" noChangeArrowheads="1"/>
          </p:cNvPicPr>
          <p:nvPr/>
        </p:nvPicPr>
        <p:blipFill>
          <a:blip r:embed="rId2" cstate="print"/>
          <a:srcRect/>
          <a:stretch>
            <a:fillRect/>
          </a:stretch>
        </p:blipFill>
        <p:spPr bwMode="auto">
          <a:xfrm>
            <a:off x="216024" y="1988840"/>
            <a:ext cx="8532440" cy="3312368"/>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Título"/>
          <p:cNvSpPr>
            <a:spLocks noGrp="1"/>
          </p:cNvSpPr>
          <p:nvPr>
            <p:ph type="title"/>
          </p:nvPr>
        </p:nvSpPr>
        <p:spPr/>
        <p:txBody>
          <a:bodyPr>
            <a:normAutofit fontScale="90000"/>
          </a:bodyPr>
          <a:lstStyle/>
          <a:p>
            <a:r>
              <a:rPr lang="es-ES" dirty="0" smtClean="0"/>
              <a:t>Realiza las siguientes actividades:</a:t>
            </a:r>
            <a:endParaRPr lang="es-ES" dirty="0"/>
          </a:p>
        </p:txBody>
      </p:sp>
      <p:pic>
        <p:nvPicPr>
          <p:cNvPr id="2050" name="Picture 2"/>
          <p:cNvPicPr>
            <a:picLocks noChangeAspect="1" noChangeArrowheads="1"/>
          </p:cNvPicPr>
          <p:nvPr/>
        </p:nvPicPr>
        <p:blipFill>
          <a:blip r:embed="rId2" cstate="print"/>
          <a:srcRect/>
          <a:stretch>
            <a:fillRect/>
          </a:stretch>
        </p:blipFill>
        <p:spPr bwMode="auto">
          <a:xfrm>
            <a:off x="179512" y="2005013"/>
            <a:ext cx="8634456" cy="4232299"/>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Título"/>
          <p:cNvSpPr>
            <a:spLocks noGrp="1"/>
          </p:cNvSpPr>
          <p:nvPr>
            <p:ph type="title"/>
          </p:nvPr>
        </p:nvSpPr>
        <p:spPr/>
        <p:txBody>
          <a:bodyPr/>
          <a:lstStyle/>
          <a:p>
            <a:r>
              <a:rPr lang="es-ES" dirty="0" smtClean="0"/>
              <a:t>Evaluación formativa:</a:t>
            </a:r>
            <a:endParaRPr lang="es-ES" dirty="0"/>
          </a:p>
        </p:txBody>
      </p:sp>
      <p:pic>
        <p:nvPicPr>
          <p:cNvPr id="3074" name="Picture 2"/>
          <p:cNvPicPr>
            <a:picLocks noChangeAspect="1" noChangeArrowheads="1"/>
          </p:cNvPicPr>
          <p:nvPr/>
        </p:nvPicPr>
        <p:blipFill>
          <a:blip r:embed="rId2" cstate="print"/>
          <a:srcRect/>
          <a:stretch>
            <a:fillRect/>
          </a:stretch>
        </p:blipFill>
        <p:spPr bwMode="auto">
          <a:xfrm>
            <a:off x="395536" y="1772816"/>
            <a:ext cx="8280920" cy="3744416"/>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Título"/>
          <p:cNvSpPr>
            <a:spLocks noGrp="1"/>
          </p:cNvSpPr>
          <p:nvPr>
            <p:ph type="title"/>
          </p:nvPr>
        </p:nvSpPr>
        <p:spPr/>
        <p:txBody>
          <a:bodyPr>
            <a:noAutofit/>
          </a:bodyPr>
          <a:lstStyle/>
          <a:p>
            <a:r>
              <a:rPr lang="es-ES" sz="1600" dirty="0" smtClean="0"/>
              <a:t>Acompaña el proceso de aprendizaje; además, es el medio ideal para la conformación de los portafolios de evidencias. Durante el proceso de aprendizaje se presentan diversas situaciones que es conveniente registrar. Para acompañar este proceso, te recomendamos: </a:t>
            </a:r>
            <a:endParaRPr lang="es-ES" sz="1600" dirty="0"/>
          </a:p>
        </p:txBody>
      </p:sp>
      <p:pic>
        <p:nvPicPr>
          <p:cNvPr id="4098" name="Picture 2"/>
          <p:cNvPicPr>
            <a:picLocks noChangeAspect="1" noChangeArrowheads="1"/>
          </p:cNvPicPr>
          <p:nvPr/>
        </p:nvPicPr>
        <p:blipFill>
          <a:blip r:embed="rId2" cstate="print"/>
          <a:srcRect/>
          <a:stretch>
            <a:fillRect/>
          </a:stretch>
        </p:blipFill>
        <p:spPr bwMode="auto">
          <a:xfrm>
            <a:off x="117585" y="1484785"/>
            <a:ext cx="8846903" cy="4810078"/>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Título"/>
          <p:cNvSpPr>
            <a:spLocks noGrp="1"/>
          </p:cNvSpPr>
          <p:nvPr>
            <p:ph type="title"/>
          </p:nvPr>
        </p:nvSpPr>
        <p:spPr/>
        <p:txBody>
          <a:bodyPr/>
          <a:lstStyle/>
          <a:p>
            <a:r>
              <a:rPr lang="es-ES" dirty="0" smtClean="0"/>
              <a:t>Evaluación </a:t>
            </a:r>
            <a:r>
              <a:rPr lang="es-ES" dirty="0" err="1" smtClean="0"/>
              <a:t>sumativa</a:t>
            </a:r>
            <a:endParaRPr lang="es-ES" dirty="0"/>
          </a:p>
        </p:txBody>
      </p:sp>
      <p:pic>
        <p:nvPicPr>
          <p:cNvPr id="5122" name="Picture 2"/>
          <p:cNvPicPr>
            <a:picLocks noChangeAspect="1" noChangeArrowheads="1"/>
          </p:cNvPicPr>
          <p:nvPr/>
        </p:nvPicPr>
        <p:blipFill>
          <a:blip r:embed="rId2" cstate="print"/>
          <a:srcRect/>
          <a:stretch>
            <a:fillRect/>
          </a:stretch>
        </p:blipFill>
        <p:spPr bwMode="auto">
          <a:xfrm>
            <a:off x="323528" y="2204864"/>
            <a:ext cx="8640960" cy="2520279"/>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p:txBody>
          <a:bodyPr/>
          <a:lstStyle/>
          <a:p>
            <a:endParaRPr lang="es-ES" dirty="0" smtClean="0"/>
          </a:p>
          <a:p>
            <a:r>
              <a:rPr lang="es-ES" dirty="0" smtClean="0"/>
              <a:t>La información </a:t>
            </a:r>
            <a:r>
              <a:rPr lang="es-ES" dirty="0" err="1" smtClean="0"/>
              <a:t>sumativa</a:t>
            </a:r>
            <a:r>
              <a:rPr lang="es-ES" dirty="0" smtClean="0"/>
              <a:t> o final tiene dos funciones principales: la primera, obtener información para saber si los alumnos desarrollaron la competencia o no; la segunda, concluir sobre la eficacia de la planeación, aplicación y evaluación de las estrategias de aprendizaje propuestas y realizadas. </a:t>
            </a:r>
          </a:p>
          <a:p>
            <a:pPr>
              <a:buNone/>
            </a:pPr>
            <a:endParaRPr lang="es-E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p:txBody>
          <a:bodyPr/>
          <a:lstStyle/>
          <a:p>
            <a:endParaRPr lang="es-ES" dirty="0" smtClean="0"/>
          </a:p>
          <a:p>
            <a:r>
              <a:rPr lang="es-ES" dirty="0" smtClean="0"/>
              <a:t>Por lo tanto, la evaluación </a:t>
            </a:r>
            <a:r>
              <a:rPr lang="es-ES" dirty="0" err="1" smtClean="0"/>
              <a:t>sumativa</a:t>
            </a:r>
            <a:r>
              <a:rPr lang="es-ES" dirty="0" smtClean="0"/>
              <a:t> es de utilidad para alumnos y profesores; los alumnos tendrán un panorama general de sus debilidades fortalezas, así como información específica para la elección de estrategias que favorezcan el desarrollo de competencias de forma autónoma, y los profesores, en los próximos ciclos, podrán realizar los ajustes pertinentes en relación con su nivel. </a:t>
            </a:r>
          </a:p>
          <a:p>
            <a:endParaRPr lang="es-E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3 Tabla"/>
          <p:cNvGraphicFramePr>
            <a:graphicFrameLocks noGrp="1"/>
          </p:cNvGraphicFramePr>
          <p:nvPr/>
        </p:nvGraphicFramePr>
        <p:xfrm>
          <a:off x="683568" y="692696"/>
          <a:ext cx="7920880" cy="5616624"/>
        </p:xfrm>
        <a:graphic>
          <a:graphicData uri="http://schemas.openxmlformats.org/drawingml/2006/table">
            <a:tbl>
              <a:tblPr/>
              <a:tblGrid>
                <a:gridCol w="2348423"/>
                <a:gridCol w="5572457"/>
              </a:tblGrid>
              <a:tr h="1797320">
                <a:tc>
                  <a:txBody>
                    <a:bodyPr/>
                    <a:lstStyle/>
                    <a:p>
                      <a:pPr>
                        <a:spcAft>
                          <a:spcPts val="0"/>
                        </a:spcAft>
                      </a:pPr>
                      <a:r>
                        <a:rPr lang="es-ES" sz="1200">
                          <a:solidFill>
                            <a:srgbClr val="000000"/>
                          </a:solidFill>
                          <a:latin typeface="Arial"/>
                          <a:ea typeface="Times New Roman"/>
                          <a:cs typeface="Times New Roman"/>
                        </a:rPr>
                        <a:t>Diagnóstica </a:t>
                      </a:r>
                      <a:endParaRPr lang="es-ES" sz="1100">
                        <a:solidFill>
                          <a:srgbClr val="000000"/>
                        </a:solidFill>
                        <a:latin typeface="Arial"/>
                        <a:ea typeface="Calibri"/>
                        <a:cs typeface="Times New Roman"/>
                      </a:endParaRPr>
                    </a:p>
                  </a:txBody>
                  <a:tcPr marL="44760" marR="44760" marT="0" marB="0">
                    <a:lnL w="12700" cap="flat" cmpd="sng" algn="ctr">
                      <a:solidFill>
                        <a:srgbClr val="4F81BD"/>
                      </a:solidFill>
                      <a:prstDash val="solid"/>
                      <a:round/>
                      <a:headEnd type="none" w="med" len="med"/>
                      <a:tailEnd type="none" w="med" len="med"/>
                    </a:lnL>
                    <a:lnR w="12700" cap="flat" cmpd="sng" algn="ctr">
                      <a:solidFill>
                        <a:srgbClr val="4F81BD"/>
                      </a:solidFill>
                      <a:prstDash val="solid"/>
                      <a:round/>
                      <a:headEnd type="none" w="med" len="med"/>
                      <a:tailEnd type="none" w="med" len="med"/>
                    </a:lnR>
                    <a:lnT w="12700" cap="flat" cmpd="sng" algn="ctr">
                      <a:solidFill>
                        <a:srgbClr val="4F81BD"/>
                      </a:solidFill>
                      <a:prstDash val="solid"/>
                      <a:round/>
                      <a:headEnd type="none" w="med" len="med"/>
                      <a:tailEnd type="none" w="med" len="med"/>
                    </a:lnT>
                    <a:lnB w="28575" cap="flat" cmpd="sng" algn="ctr">
                      <a:solidFill>
                        <a:srgbClr val="4F81BD"/>
                      </a:solidFill>
                      <a:prstDash val="solid"/>
                      <a:round/>
                      <a:headEnd type="none" w="med" len="med"/>
                      <a:tailEnd type="none" w="med" len="med"/>
                    </a:lnB>
                    <a:solidFill>
                      <a:srgbClr val="D3DFEE"/>
                    </a:solidFill>
                  </a:tcPr>
                </a:tc>
                <a:tc>
                  <a:txBody>
                    <a:bodyPr/>
                    <a:lstStyle/>
                    <a:p>
                      <a:pPr>
                        <a:spcAft>
                          <a:spcPts val="0"/>
                        </a:spcAft>
                      </a:pPr>
                      <a:r>
                        <a:rPr lang="es-ES" sz="1200">
                          <a:solidFill>
                            <a:srgbClr val="000000"/>
                          </a:solidFill>
                          <a:latin typeface="Arial"/>
                          <a:ea typeface="Times New Roman"/>
                          <a:cs typeface="Times New Roman"/>
                        </a:rPr>
                        <a:t>Decisiones a tomar… </a:t>
                      </a:r>
                      <a:endParaRPr lang="es-ES" sz="1100">
                        <a:solidFill>
                          <a:srgbClr val="000000"/>
                        </a:solidFill>
                        <a:latin typeface="Arial"/>
                        <a:ea typeface="Calibri"/>
                        <a:cs typeface="Times New Roman"/>
                      </a:endParaRPr>
                    </a:p>
                    <a:p>
                      <a:pPr>
                        <a:spcAft>
                          <a:spcPts val="0"/>
                        </a:spcAft>
                      </a:pPr>
                      <a:r>
                        <a:rPr lang="es-ES" sz="1200" b="1">
                          <a:solidFill>
                            <a:srgbClr val="000000"/>
                          </a:solidFill>
                          <a:latin typeface="Verdana"/>
                          <a:ea typeface="Times New Roman"/>
                          <a:cs typeface="Verdana"/>
                        </a:rPr>
                        <a:t>– </a:t>
                      </a:r>
                      <a:r>
                        <a:rPr lang="es-ES" sz="1200">
                          <a:solidFill>
                            <a:srgbClr val="000000"/>
                          </a:solidFill>
                          <a:latin typeface="Arial"/>
                          <a:ea typeface="Times New Roman"/>
                          <a:cs typeface="Times New Roman"/>
                        </a:rPr>
                        <a:t>Actividades de nivelación </a:t>
                      </a:r>
                      <a:r>
                        <a:rPr lang="es-ES" sz="1200" b="1">
                          <a:solidFill>
                            <a:srgbClr val="000000"/>
                          </a:solidFill>
                          <a:latin typeface="Arial"/>
                          <a:ea typeface="Times New Roman"/>
                          <a:cs typeface="Times New Roman"/>
                        </a:rPr>
                        <a:t>que nos permitan facilitar en los alumnos la adquisición del grado de conocimientos previos requeridos para la consecución los objetivos de aprendizaje del curso. </a:t>
                      </a:r>
                      <a:endParaRPr lang="es-ES" sz="1100">
                        <a:solidFill>
                          <a:srgbClr val="000000"/>
                        </a:solidFill>
                        <a:latin typeface="Arial"/>
                        <a:ea typeface="Calibri"/>
                        <a:cs typeface="Times New Roman"/>
                      </a:endParaRPr>
                    </a:p>
                    <a:p>
                      <a:pPr>
                        <a:spcAft>
                          <a:spcPts val="0"/>
                        </a:spcAft>
                      </a:pPr>
                      <a:r>
                        <a:rPr lang="es-ES" sz="1200" b="1">
                          <a:solidFill>
                            <a:srgbClr val="000000"/>
                          </a:solidFill>
                          <a:latin typeface="Verdana"/>
                          <a:ea typeface="Times New Roman"/>
                          <a:cs typeface="Verdana"/>
                        </a:rPr>
                        <a:t>– </a:t>
                      </a:r>
                      <a:r>
                        <a:rPr lang="es-ES" sz="1200">
                          <a:solidFill>
                            <a:srgbClr val="000000"/>
                          </a:solidFill>
                          <a:latin typeface="Arial"/>
                          <a:ea typeface="Times New Roman"/>
                          <a:cs typeface="Times New Roman"/>
                        </a:rPr>
                        <a:t>Iniciar la fase de acomodación </a:t>
                      </a:r>
                      <a:r>
                        <a:rPr lang="es-ES" sz="1200" b="1">
                          <a:solidFill>
                            <a:srgbClr val="000000"/>
                          </a:solidFill>
                          <a:latin typeface="Arial"/>
                          <a:ea typeface="Times New Roman"/>
                          <a:cs typeface="Times New Roman"/>
                        </a:rPr>
                        <a:t>del proceso de aprendizaje significativo, enlazando el nuevo conocimiento con el previamente guardado en la memoria del alumno. </a:t>
                      </a:r>
                      <a:endParaRPr lang="es-ES" sz="1100">
                        <a:solidFill>
                          <a:srgbClr val="000000"/>
                        </a:solidFill>
                        <a:latin typeface="Arial"/>
                        <a:ea typeface="Calibri"/>
                        <a:cs typeface="Times New Roman"/>
                      </a:endParaRPr>
                    </a:p>
                    <a:p>
                      <a:pPr>
                        <a:spcAft>
                          <a:spcPts val="0"/>
                        </a:spcAft>
                      </a:pPr>
                      <a:r>
                        <a:rPr lang="es-ES" sz="1200" b="1">
                          <a:solidFill>
                            <a:srgbClr val="000000"/>
                          </a:solidFill>
                          <a:latin typeface="Verdana"/>
                          <a:ea typeface="Times New Roman"/>
                          <a:cs typeface="Verdana"/>
                        </a:rPr>
                        <a:t>– </a:t>
                      </a:r>
                      <a:r>
                        <a:rPr lang="es-ES" sz="1200">
                          <a:solidFill>
                            <a:srgbClr val="000000"/>
                          </a:solidFill>
                          <a:latin typeface="Arial"/>
                          <a:ea typeface="Times New Roman"/>
                          <a:cs typeface="Times New Roman"/>
                        </a:rPr>
                        <a:t>Detectar </a:t>
                      </a:r>
                      <a:r>
                        <a:rPr lang="es-ES" sz="1200" b="1">
                          <a:solidFill>
                            <a:srgbClr val="000000"/>
                          </a:solidFill>
                          <a:latin typeface="Arial"/>
                          <a:ea typeface="Times New Roman"/>
                          <a:cs typeface="Times New Roman"/>
                        </a:rPr>
                        <a:t>necesidades educativas especiales o apoyos personalizados. </a:t>
                      </a:r>
                      <a:endParaRPr lang="es-ES" sz="1100">
                        <a:solidFill>
                          <a:srgbClr val="000000"/>
                        </a:solidFill>
                        <a:latin typeface="Arial"/>
                        <a:ea typeface="Calibri"/>
                        <a:cs typeface="Times New Roman"/>
                      </a:endParaRPr>
                    </a:p>
                  </a:txBody>
                  <a:tcPr marL="44760" marR="44760" marT="0" marB="0">
                    <a:lnL w="12700" cap="flat" cmpd="sng" algn="ctr">
                      <a:solidFill>
                        <a:srgbClr val="4F81BD"/>
                      </a:solidFill>
                      <a:prstDash val="solid"/>
                      <a:round/>
                      <a:headEnd type="none" w="med" len="med"/>
                      <a:tailEnd type="none" w="med" len="med"/>
                    </a:lnL>
                    <a:lnR w="12700" cap="flat" cmpd="sng" algn="ctr">
                      <a:solidFill>
                        <a:srgbClr val="4F81BD"/>
                      </a:solidFill>
                      <a:prstDash val="solid"/>
                      <a:round/>
                      <a:headEnd type="none" w="med" len="med"/>
                      <a:tailEnd type="none" w="med" len="med"/>
                    </a:lnR>
                    <a:lnT w="12700" cap="flat" cmpd="sng" algn="ctr">
                      <a:solidFill>
                        <a:srgbClr val="4F81BD"/>
                      </a:solidFill>
                      <a:prstDash val="solid"/>
                      <a:round/>
                      <a:headEnd type="none" w="med" len="med"/>
                      <a:tailEnd type="none" w="med" len="med"/>
                    </a:lnT>
                    <a:lnB w="28575" cap="flat" cmpd="sng" algn="ctr">
                      <a:solidFill>
                        <a:srgbClr val="4F81BD"/>
                      </a:solidFill>
                      <a:prstDash val="solid"/>
                      <a:round/>
                      <a:headEnd type="none" w="med" len="med"/>
                      <a:tailEnd type="none" w="med" len="med"/>
                    </a:lnB>
                  </a:tcPr>
                </a:tc>
              </a:tr>
              <a:tr h="2695980">
                <a:tc>
                  <a:txBody>
                    <a:bodyPr/>
                    <a:lstStyle/>
                    <a:p>
                      <a:pPr>
                        <a:spcAft>
                          <a:spcPts val="0"/>
                        </a:spcAft>
                      </a:pPr>
                      <a:r>
                        <a:rPr lang="es-ES" sz="1200" b="1">
                          <a:solidFill>
                            <a:srgbClr val="000000"/>
                          </a:solidFill>
                          <a:latin typeface="Arial"/>
                          <a:ea typeface="Calibri"/>
                          <a:cs typeface="Times New Roman"/>
                        </a:rPr>
                        <a:t>Continua </a:t>
                      </a:r>
                      <a:endParaRPr lang="es-ES" sz="1100">
                        <a:solidFill>
                          <a:srgbClr val="000000"/>
                        </a:solidFill>
                        <a:latin typeface="Arial"/>
                        <a:ea typeface="Calibri"/>
                        <a:cs typeface="Times New Roman"/>
                      </a:endParaRPr>
                    </a:p>
                  </a:txBody>
                  <a:tcPr marL="44760" marR="44760" marT="0" marB="0">
                    <a:lnL w="12700" cap="flat" cmpd="sng" algn="ctr">
                      <a:solidFill>
                        <a:srgbClr val="4F81BD"/>
                      </a:solidFill>
                      <a:prstDash val="solid"/>
                      <a:round/>
                      <a:headEnd type="none" w="med" len="med"/>
                      <a:tailEnd type="none" w="med" len="med"/>
                    </a:lnL>
                    <a:lnR w="12700" cap="flat" cmpd="sng" algn="ctr">
                      <a:solidFill>
                        <a:srgbClr val="4F81BD"/>
                      </a:solidFill>
                      <a:prstDash val="solid"/>
                      <a:round/>
                      <a:headEnd type="none" w="med" len="med"/>
                      <a:tailEnd type="none" w="med" len="med"/>
                    </a:lnR>
                    <a:lnT w="28575" cap="flat" cmpd="sng" algn="ctr">
                      <a:solidFill>
                        <a:srgbClr val="4F81BD"/>
                      </a:solidFill>
                      <a:prstDash val="solid"/>
                      <a:round/>
                      <a:headEnd type="none" w="med" len="med"/>
                      <a:tailEnd type="none" w="med" len="med"/>
                    </a:lnT>
                    <a:lnB w="12700" cap="flat" cmpd="sng" algn="ctr">
                      <a:solidFill>
                        <a:srgbClr val="4F81BD"/>
                      </a:solidFill>
                      <a:prstDash val="solid"/>
                      <a:round/>
                      <a:headEnd type="none" w="med" len="med"/>
                      <a:tailEnd type="none" w="med" len="med"/>
                    </a:lnB>
                    <a:solidFill>
                      <a:srgbClr val="D3DFEE"/>
                    </a:solidFill>
                  </a:tcPr>
                </a:tc>
                <a:tc>
                  <a:txBody>
                    <a:bodyPr/>
                    <a:lstStyle/>
                    <a:p>
                      <a:pPr>
                        <a:spcAft>
                          <a:spcPts val="0"/>
                        </a:spcAft>
                      </a:pPr>
                      <a:r>
                        <a:rPr lang="es-ES" sz="1200" b="1">
                          <a:solidFill>
                            <a:srgbClr val="000000"/>
                          </a:solidFill>
                          <a:latin typeface="Arial"/>
                          <a:ea typeface="Calibri"/>
                          <a:cs typeface="Times New Roman"/>
                        </a:rPr>
                        <a:t>Decisiones a tomar… </a:t>
                      </a:r>
                      <a:endParaRPr lang="es-ES" sz="1100">
                        <a:solidFill>
                          <a:srgbClr val="000000"/>
                        </a:solidFill>
                        <a:latin typeface="Arial"/>
                        <a:ea typeface="Calibri"/>
                        <a:cs typeface="Times New Roman"/>
                      </a:endParaRPr>
                    </a:p>
                    <a:p>
                      <a:pPr>
                        <a:spcAft>
                          <a:spcPts val="0"/>
                        </a:spcAft>
                      </a:pPr>
                      <a:r>
                        <a:rPr lang="es-ES" sz="1200">
                          <a:solidFill>
                            <a:srgbClr val="000000"/>
                          </a:solidFill>
                          <a:latin typeface="Verdana"/>
                          <a:ea typeface="Calibri"/>
                          <a:cs typeface="Verdana"/>
                        </a:rPr>
                        <a:t>– </a:t>
                      </a:r>
                      <a:r>
                        <a:rPr lang="es-ES" sz="1200" b="1">
                          <a:solidFill>
                            <a:srgbClr val="000000"/>
                          </a:solidFill>
                          <a:latin typeface="Arial"/>
                          <a:ea typeface="Calibri"/>
                          <a:cs typeface="Times New Roman"/>
                        </a:rPr>
                        <a:t>Plan de seguimiento </a:t>
                      </a:r>
                      <a:r>
                        <a:rPr lang="es-ES" sz="1200">
                          <a:solidFill>
                            <a:srgbClr val="000000"/>
                          </a:solidFill>
                          <a:latin typeface="Arial"/>
                          <a:ea typeface="Calibri"/>
                          <a:cs typeface="Times New Roman"/>
                        </a:rPr>
                        <a:t>según el desempeño de los alumnos hasta el momento, se determinan las posibilidades que tienen para desarrollar sus capacidades y el plan adecuado para lograrlo. </a:t>
                      </a:r>
                      <a:endParaRPr lang="es-ES" sz="1100">
                        <a:solidFill>
                          <a:srgbClr val="000000"/>
                        </a:solidFill>
                        <a:latin typeface="Arial"/>
                        <a:ea typeface="Calibri"/>
                        <a:cs typeface="Times New Roman"/>
                      </a:endParaRPr>
                    </a:p>
                    <a:p>
                      <a:pPr>
                        <a:spcAft>
                          <a:spcPts val="0"/>
                        </a:spcAft>
                      </a:pPr>
                      <a:r>
                        <a:rPr lang="es-ES" sz="1200">
                          <a:solidFill>
                            <a:srgbClr val="000000"/>
                          </a:solidFill>
                          <a:latin typeface="Verdana"/>
                          <a:ea typeface="Calibri"/>
                          <a:cs typeface="Verdana"/>
                        </a:rPr>
                        <a:t>– </a:t>
                      </a:r>
                      <a:r>
                        <a:rPr lang="es-ES" sz="1200" b="1">
                          <a:solidFill>
                            <a:srgbClr val="000000"/>
                          </a:solidFill>
                          <a:latin typeface="Arial"/>
                          <a:ea typeface="Calibri"/>
                          <a:cs typeface="Times New Roman"/>
                        </a:rPr>
                        <a:t>Orientación </a:t>
                      </a:r>
                      <a:r>
                        <a:rPr lang="es-ES" sz="1200">
                          <a:solidFill>
                            <a:srgbClr val="000000"/>
                          </a:solidFill>
                          <a:latin typeface="Arial"/>
                          <a:ea typeface="Calibri"/>
                          <a:cs typeface="Times New Roman"/>
                        </a:rPr>
                        <a:t>se refiere a la ayuda que requieren los alumnos, para obtener resultados satisfactorios en el futuro inmediato. </a:t>
                      </a:r>
                      <a:endParaRPr lang="es-ES" sz="1100">
                        <a:solidFill>
                          <a:srgbClr val="000000"/>
                        </a:solidFill>
                        <a:latin typeface="Arial"/>
                        <a:ea typeface="Calibri"/>
                        <a:cs typeface="Times New Roman"/>
                      </a:endParaRPr>
                    </a:p>
                    <a:p>
                      <a:pPr>
                        <a:spcAft>
                          <a:spcPts val="0"/>
                        </a:spcAft>
                      </a:pPr>
                      <a:r>
                        <a:rPr lang="es-ES" sz="1200">
                          <a:solidFill>
                            <a:srgbClr val="000000"/>
                          </a:solidFill>
                          <a:latin typeface="Verdana"/>
                          <a:ea typeface="Calibri"/>
                          <a:cs typeface="Verdana"/>
                        </a:rPr>
                        <a:t>– </a:t>
                      </a:r>
                      <a:r>
                        <a:rPr lang="es-ES" sz="1200" b="1">
                          <a:solidFill>
                            <a:srgbClr val="000000"/>
                          </a:solidFill>
                          <a:latin typeface="Arial"/>
                          <a:ea typeface="Calibri"/>
                          <a:cs typeface="Times New Roman"/>
                        </a:rPr>
                        <a:t>Modificación de conducta </a:t>
                      </a:r>
                      <a:r>
                        <a:rPr lang="es-ES" sz="1200">
                          <a:solidFill>
                            <a:srgbClr val="000000"/>
                          </a:solidFill>
                          <a:latin typeface="Arial"/>
                          <a:ea typeface="Calibri"/>
                          <a:cs typeface="Times New Roman"/>
                        </a:rPr>
                        <a:t>implica el diseño de estrategias necesarias para potenciar las conductas positivas y eliminar las que deterioran la relación del alumno en el ámbito escolar y familiar. </a:t>
                      </a:r>
                      <a:endParaRPr lang="es-ES" sz="1100">
                        <a:solidFill>
                          <a:srgbClr val="000000"/>
                        </a:solidFill>
                        <a:latin typeface="Arial"/>
                        <a:ea typeface="Calibri"/>
                        <a:cs typeface="Times New Roman"/>
                      </a:endParaRPr>
                    </a:p>
                    <a:p>
                      <a:pPr>
                        <a:spcAft>
                          <a:spcPts val="0"/>
                        </a:spcAft>
                      </a:pPr>
                      <a:r>
                        <a:rPr lang="es-ES" sz="1200">
                          <a:solidFill>
                            <a:srgbClr val="000000"/>
                          </a:solidFill>
                          <a:latin typeface="Verdana"/>
                          <a:ea typeface="Calibri"/>
                          <a:cs typeface="Verdana"/>
                        </a:rPr>
                        <a:t>– </a:t>
                      </a:r>
                      <a:r>
                        <a:rPr lang="es-ES" sz="1200" b="1">
                          <a:solidFill>
                            <a:srgbClr val="000000"/>
                          </a:solidFill>
                          <a:latin typeface="Arial"/>
                          <a:ea typeface="Calibri"/>
                          <a:cs typeface="Times New Roman"/>
                        </a:rPr>
                        <a:t>Didácticas </a:t>
                      </a:r>
                      <a:r>
                        <a:rPr lang="es-ES" sz="1200">
                          <a:solidFill>
                            <a:srgbClr val="000000"/>
                          </a:solidFill>
                          <a:latin typeface="Arial"/>
                          <a:ea typeface="Calibri"/>
                          <a:cs typeface="Times New Roman"/>
                        </a:rPr>
                        <a:t>son las que toma el docente a fin de favorecer que los alumnos continúen construyendo conocimientos significativos a través de las experiencias de aprendizaje, que se viven dentro y fuera del aula. </a:t>
                      </a:r>
                      <a:endParaRPr lang="es-ES" sz="1100">
                        <a:solidFill>
                          <a:srgbClr val="000000"/>
                        </a:solidFill>
                        <a:latin typeface="Arial"/>
                        <a:ea typeface="Calibri"/>
                        <a:cs typeface="Times New Roman"/>
                      </a:endParaRPr>
                    </a:p>
                  </a:txBody>
                  <a:tcPr marL="44760" marR="44760" marT="0" marB="0">
                    <a:lnL w="12700" cap="flat" cmpd="sng" algn="ctr">
                      <a:solidFill>
                        <a:srgbClr val="4F81BD"/>
                      </a:solidFill>
                      <a:prstDash val="solid"/>
                      <a:round/>
                      <a:headEnd type="none" w="med" len="med"/>
                      <a:tailEnd type="none" w="med" len="med"/>
                    </a:lnL>
                    <a:lnR w="12700" cap="flat" cmpd="sng" algn="ctr">
                      <a:solidFill>
                        <a:srgbClr val="4F81BD"/>
                      </a:solidFill>
                      <a:prstDash val="solid"/>
                      <a:round/>
                      <a:headEnd type="none" w="med" len="med"/>
                      <a:tailEnd type="none" w="med" len="med"/>
                    </a:lnR>
                    <a:lnT w="28575" cap="flat" cmpd="sng" algn="ctr">
                      <a:solidFill>
                        <a:srgbClr val="4F81BD"/>
                      </a:solidFill>
                      <a:prstDash val="solid"/>
                      <a:round/>
                      <a:headEnd type="none" w="med" len="med"/>
                      <a:tailEnd type="none" w="med" len="med"/>
                    </a:lnT>
                    <a:lnB w="12700" cap="flat" cmpd="sng" algn="ctr">
                      <a:solidFill>
                        <a:srgbClr val="4F81BD"/>
                      </a:solidFill>
                      <a:prstDash val="solid"/>
                      <a:round/>
                      <a:headEnd type="none" w="med" len="med"/>
                      <a:tailEnd type="none" w="med" len="med"/>
                    </a:lnB>
                  </a:tcPr>
                </a:tc>
              </a:tr>
              <a:tr h="1123324">
                <a:tc>
                  <a:txBody>
                    <a:bodyPr/>
                    <a:lstStyle/>
                    <a:p>
                      <a:pPr>
                        <a:spcAft>
                          <a:spcPts val="0"/>
                        </a:spcAft>
                      </a:pPr>
                      <a:r>
                        <a:rPr lang="es-ES" sz="1200" b="1">
                          <a:solidFill>
                            <a:srgbClr val="000000"/>
                          </a:solidFill>
                          <a:latin typeface="Arial"/>
                          <a:ea typeface="Calibri"/>
                          <a:cs typeface="Times New Roman"/>
                        </a:rPr>
                        <a:t>Sumativa </a:t>
                      </a:r>
                      <a:endParaRPr lang="es-ES" sz="1100">
                        <a:solidFill>
                          <a:srgbClr val="000000"/>
                        </a:solidFill>
                        <a:latin typeface="Arial"/>
                        <a:ea typeface="Calibri"/>
                        <a:cs typeface="Times New Roman"/>
                      </a:endParaRPr>
                    </a:p>
                  </a:txBody>
                  <a:tcPr marL="44760" marR="44760" marT="0" marB="0">
                    <a:lnL w="12700" cap="flat" cmpd="sng" algn="ctr">
                      <a:solidFill>
                        <a:srgbClr val="4F81BD"/>
                      </a:solidFill>
                      <a:prstDash val="solid"/>
                      <a:round/>
                      <a:headEnd type="none" w="med" len="med"/>
                      <a:tailEnd type="none" w="med" len="med"/>
                    </a:lnL>
                    <a:lnR w="12700" cap="flat" cmpd="sng" algn="ctr">
                      <a:solidFill>
                        <a:srgbClr val="4F81BD"/>
                      </a:solidFill>
                      <a:prstDash val="solid"/>
                      <a:round/>
                      <a:headEnd type="none" w="med" len="med"/>
                      <a:tailEnd type="none" w="med" len="med"/>
                    </a:lnR>
                    <a:lnT w="12700" cap="flat" cmpd="sng" algn="ctr">
                      <a:solidFill>
                        <a:srgbClr val="4F81BD"/>
                      </a:solidFill>
                      <a:prstDash val="solid"/>
                      <a:round/>
                      <a:headEnd type="none" w="med" len="med"/>
                      <a:tailEnd type="none" w="med" len="med"/>
                    </a:lnT>
                    <a:lnB w="12700" cap="flat" cmpd="sng" algn="ctr">
                      <a:solidFill>
                        <a:srgbClr val="4F81BD"/>
                      </a:solidFill>
                      <a:prstDash val="solid"/>
                      <a:round/>
                      <a:headEnd type="none" w="med" len="med"/>
                      <a:tailEnd type="none" w="med" len="med"/>
                    </a:lnB>
                    <a:solidFill>
                      <a:srgbClr val="D3DFEE"/>
                    </a:solidFill>
                  </a:tcPr>
                </a:tc>
                <a:tc>
                  <a:txBody>
                    <a:bodyPr/>
                    <a:lstStyle/>
                    <a:p>
                      <a:pPr>
                        <a:spcAft>
                          <a:spcPts val="0"/>
                        </a:spcAft>
                      </a:pPr>
                      <a:r>
                        <a:rPr lang="es-ES" sz="1200" b="1" dirty="0">
                          <a:solidFill>
                            <a:srgbClr val="000000"/>
                          </a:solidFill>
                          <a:latin typeface="Arial"/>
                          <a:ea typeface="Calibri"/>
                          <a:cs typeface="Times New Roman"/>
                        </a:rPr>
                        <a:t>Decisiones a tomar… </a:t>
                      </a:r>
                      <a:endParaRPr lang="es-ES" sz="1100" dirty="0">
                        <a:solidFill>
                          <a:srgbClr val="000000"/>
                        </a:solidFill>
                        <a:latin typeface="Arial"/>
                        <a:ea typeface="Calibri"/>
                        <a:cs typeface="Times New Roman"/>
                      </a:endParaRPr>
                    </a:p>
                    <a:p>
                      <a:pPr marL="342900" lvl="0" indent="-342900">
                        <a:spcAft>
                          <a:spcPts val="0"/>
                        </a:spcAft>
                        <a:buFont typeface="Arial"/>
                        <a:buChar char="-"/>
                      </a:pPr>
                      <a:r>
                        <a:rPr lang="es-ES" sz="1200" b="1" dirty="0">
                          <a:solidFill>
                            <a:srgbClr val="000000"/>
                          </a:solidFill>
                          <a:latin typeface="Arial"/>
                          <a:ea typeface="Calibri"/>
                          <a:cs typeface="Times New Roman"/>
                        </a:rPr>
                        <a:t>Acreditación </a:t>
                      </a:r>
                      <a:r>
                        <a:rPr lang="es-ES" sz="1200" dirty="0">
                          <a:solidFill>
                            <a:srgbClr val="000000"/>
                          </a:solidFill>
                          <a:latin typeface="Arial"/>
                          <a:ea typeface="Calibri"/>
                          <a:cs typeface="Times New Roman"/>
                        </a:rPr>
                        <a:t>de una prueba, un semestre, un ciclo escolar, un nivel... </a:t>
                      </a:r>
                      <a:endParaRPr lang="es-ES" sz="1100" dirty="0">
                        <a:solidFill>
                          <a:srgbClr val="000000"/>
                        </a:solidFill>
                        <a:latin typeface="Arial"/>
                        <a:ea typeface="Calibri"/>
                        <a:cs typeface="Times New Roman"/>
                      </a:endParaRPr>
                    </a:p>
                    <a:p>
                      <a:pPr>
                        <a:spcAft>
                          <a:spcPts val="0"/>
                        </a:spcAft>
                      </a:pPr>
                      <a:r>
                        <a:rPr lang="es-ES" sz="1200" dirty="0">
                          <a:solidFill>
                            <a:srgbClr val="000000"/>
                          </a:solidFill>
                          <a:latin typeface="Verdana"/>
                          <a:ea typeface="Calibri"/>
                          <a:cs typeface="Verdana"/>
                        </a:rPr>
                        <a:t>– </a:t>
                      </a:r>
                      <a:r>
                        <a:rPr lang="es-ES" sz="1200" b="1" dirty="0">
                          <a:solidFill>
                            <a:srgbClr val="000000"/>
                          </a:solidFill>
                          <a:latin typeface="Arial"/>
                          <a:ea typeface="Calibri"/>
                          <a:cs typeface="Times New Roman"/>
                        </a:rPr>
                        <a:t>Reconocimientos académicos </a:t>
                      </a:r>
                      <a:r>
                        <a:rPr lang="es-ES" sz="1200" dirty="0">
                          <a:solidFill>
                            <a:srgbClr val="000000"/>
                          </a:solidFill>
                          <a:latin typeface="Arial"/>
                          <a:ea typeface="Calibri"/>
                          <a:cs typeface="Times New Roman"/>
                        </a:rPr>
                        <a:t>como becas, incentivos, participación en concursos de conocimiento... </a:t>
                      </a:r>
                      <a:endParaRPr lang="es-ES" sz="1100" dirty="0">
                        <a:solidFill>
                          <a:srgbClr val="000000"/>
                        </a:solidFill>
                        <a:latin typeface="Arial"/>
                        <a:ea typeface="Calibri"/>
                        <a:cs typeface="Times New Roman"/>
                      </a:endParaRPr>
                    </a:p>
                    <a:p>
                      <a:pPr>
                        <a:spcAft>
                          <a:spcPts val="0"/>
                        </a:spcAft>
                      </a:pPr>
                      <a:r>
                        <a:rPr lang="es-ES" sz="1200" dirty="0">
                          <a:solidFill>
                            <a:srgbClr val="000000"/>
                          </a:solidFill>
                          <a:latin typeface="Verdana"/>
                          <a:ea typeface="Calibri"/>
                          <a:cs typeface="Verdana"/>
                        </a:rPr>
                        <a:t>– </a:t>
                      </a:r>
                      <a:r>
                        <a:rPr lang="es-ES" sz="1200" b="1" dirty="0">
                          <a:solidFill>
                            <a:srgbClr val="000000"/>
                          </a:solidFill>
                          <a:latin typeface="Arial"/>
                          <a:ea typeface="Calibri"/>
                          <a:cs typeface="Times New Roman"/>
                        </a:rPr>
                        <a:t>Reprobación </a:t>
                      </a:r>
                      <a:r>
                        <a:rPr lang="es-ES" sz="1200" dirty="0">
                          <a:solidFill>
                            <a:srgbClr val="000000"/>
                          </a:solidFill>
                          <a:latin typeface="Arial"/>
                          <a:ea typeface="Calibri"/>
                          <a:cs typeface="Times New Roman"/>
                        </a:rPr>
                        <a:t>aunque en nuestro sistema educativo se ha tratado de evitar </a:t>
                      </a:r>
                      <a:endParaRPr lang="es-ES" sz="1100" dirty="0">
                        <a:solidFill>
                          <a:srgbClr val="000000"/>
                        </a:solidFill>
                        <a:latin typeface="Arial"/>
                        <a:ea typeface="Calibri"/>
                        <a:cs typeface="Times New Roman"/>
                      </a:endParaRPr>
                    </a:p>
                  </a:txBody>
                  <a:tcPr marL="44760" marR="44760" marT="0" marB="0">
                    <a:lnL w="12700" cap="flat" cmpd="sng" algn="ctr">
                      <a:solidFill>
                        <a:srgbClr val="4F81BD"/>
                      </a:solidFill>
                      <a:prstDash val="solid"/>
                      <a:round/>
                      <a:headEnd type="none" w="med" len="med"/>
                      <a:tailEnd type="none" w="med" len="med"/>
                    </a:lnL>
                    <a:lnR w="12700" cap="flat" cmpd="sng" algn="ctr">
                      <a:solidFill>
                        <a:srgbClr val="4F81BD"/>
                      </a:solidFill>
                      <a:prstDash val="solid"/>
                      <a:round/>
                      <a:headEnd type="none" w="med" len="med"/>
                      <a:tailEnd type="none" w="med" len="med"/>
                    </a:lnR>
                    <a:lnT w="12700" cap="flat" cmpd="sng" algn="ctr">
                      <a:solidFill>
                        <a:srgbClr val="4F81BD"/>
                      </a:solidFill>
                      <a:prstDash val="solid"/>
                      <a:round/>
                      <a:headEnd type="none" w="med" len="med"/>
                      <a:tailEnd type="none" w="med" len="med"/>
                    </a:lnT>
                    <a:lnB w="12700" cap="flat" cmpd="sng" algn="ctr">
                      <a:solidFill>
                        <a:srgbClr val="4F81BD"/>
                      </a:solidFill>
                      <a:prstDash val="solid"/>
                      <a:round/>
                      <a:headEnd type="none" w="med" len="med"/>
                      <a:tailEnd type="none" w="med" len="med"/>
                    </a:lnB>
                  </a:tcPr>
                </a:tc>
              </a:tr>
            </a:tbl>
          </a:graphicData>
        </a:graphic>
      </p:graphicFrame>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urrencia">
  <a:themeElements>
    <a:clrScheme name="Concurrencia">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urrencia">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urrencia">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326</TotalTime>
  <Words>1019</Words>
  <Application>Microsoft Office PowerPoint</Application>
  <PresentationFormat>Presentación en pantalla (4:3)</PresentationFormat>
  <Paragraphs>108</Paragraphs>
  <Slides>13</Slides>
  <Notes>0</Notes>
  <HiddenSlides>0</HiddenSlides>
  <MMClips>0</MMClips>
  <ScaleCrop>false</ScaleCrop>
  <HeadingPairs>
    <vt:vector size="4" baseType="variant">
      <vt:variant>
        <vt:lpstr>Tema</vt:lpstr>
      </vt:variant>
      <vt:variant>
        <vt:i4>1</vt:i4>
      </vt:variant>
      <vt:variant>
        <vt:lpstr>Títulos de diapositiva</vt:lpstr>
      </vt:variant>
      <vt:variant>
        <vt:i4>13</vt:i4>
      </vt:variant>
    </vt:vector>
  </HeadingPairs>
  <TitlesOfParts>
    <vt:vector size="14" baseType="lpstr">
      <vt:lpstr>Concurrencia</vt:lpstr>
      <vt:lpstr>Momentos de la evaluación</vt:lpstr>
      <vt:lpstr>Evaluación diagnóstica</vt:lpstr>
      <vt:lpstr>Realiza las siguientes actividades:</vt:lpstr>
      <vt:lpstr>Evaluación formativa:</vt:lpstr>
      <vt:lpstr>Acompaña el proceso de aprendizaje; además, es el medio ideal para la conformación de los portafolios de evidencias. Durante el proceso de aprendizaje se presentan diversas situaciones que es conveniente registrar. Para acompañar este proceso, te recomendamos: </vt:lpstr>
      <vt:lpstr>Evaluación sumativa</vt:lpstr>
      <vt:lpstr>Diapositiva 7</vt:lpstr>
      <vt:lpstr>Diapositiva 8</vt:lpstr>
      <vt:lpstr>Diapositiva 9</vt:lpstr>
      <vt:lpstr>Diapositiva 10</vt:lpstr>
      <vt:lpstr>Diapositiva 11</vt:lpstr>
      <vt:lpstr>Diapositiva 12</vt:lpstr>
      <vt:lpstr>Diapositiva 13</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Momentos de la evaluación</dc:title>
  <dc:creator>Erasmo Eugenio Islas Mejía</dc:creator>
  <cp:lastModifiedBy>Erasmo Eugenio Islas Mejía</cp:lastModifiedBy>
  <cp:revision>14</cp:revision>
  <dcterms:created xsi:type="dcterms:W3CDTF">2010-08-29T21:24:16Z</dcterms:created>
  <dcterms:modified xsi:type="dcterms:W3CDTF">2010-09-04T18:37:29Z</dcterms:modified>
</cp:coreProperties>
</file>